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951" r:id="rId2"/>
  </p:sldMasterIdLst>
  <p:notesMasterIdLst>
    <p:notesMasterId r:id="rId35"/>
  </p:notesMasterIdLst>
  <p:sldIdLst>
    <p:sldId id="256" r:id="rId3"/>
    <p:sldId id="258" r:id="rId4"/>
    <p:sldId id="257" r:id="rId5"/>
    <p:sldId id="388" r:id="rId6"/>
    <p:sldId id="394" r:id="rId7"/>
    <p:sldId id="407" r:id="rId8"/>
    <p:sldId id="393" r:id="rId9"/>
    <p:sldId id="390" r:id="rId10"/>
    <p:sldId id="392" r:id="rId11"/>
    <p:sldId id="325" r:id="rId12"/>
    <p:sldId id="304" r:id="rId13"/>
    <p:sldId id="406" r:id="rId14"/>
    <p:sldId id="373" r:id="rId15"/>
    <p:sldId id="343" r:id="rId16"/>
    <p:sldId id="344" r:id="rId17"/>
    <p:sldId id="395" r:id="rId18"/>
    <p:sldId id="349" r:id="rId19"/>
    <p:sldId id="340" r:id="rId20"/>
    <p:sldId id="376" r:id="rId21"/>
    <p:sldId id="411" r:id="rId22"/>
    <p:sldId id="362" r:id="rId23"/>
    <p:sldId id="408" r:id="rId24"/>
    <p:sldId id="409" r:id="rId25"/>
    <p:sldId id="410" r:id="rId26"/>
    <p:sldId id="259" r:id="rId27"/>
    <p:sldId id="260" r:id="rId28"/>
    <p:sldId id="261" r:id="rId29"/>
    <p:sldId id="262" r:id="rId30"/>
    <p:sldId id="263" r:id="rId31"/>
    <p:sldId id="264" r:id="rId32"/>
    <p:sldId id="265" r:id="rId33"/>
    <p:sldId id="303" r:id="rId34"/>
  </p:sldIdLst>
  <p:sldSz cx="9144000" cy="6858000" type="letter"/>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pos="2880">
          <p15:clr>
            <a:srgbClr val="A4A3A4"/>
          </p15:clr>
        </p15:guide>
        <p15:guide id="3"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E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69479" autoAdjust="0"/>
  </p:normalViewPr>
  <p:slideViewPr>
    <p:cSldViewPr>
      <p:cViewPr>
        <p:scale>
          <a:sx n="66" d="100"/>
          <a:sy n="66" d="100"/>
        </p:scale>
        <p:origin x="1092" y="-192"/>
      </p:cViewPr>
      <p:guideLst>
        <p:guide orient="horz" pos="144"/>
        <p:guide pos="2880"/>
        <p:guide pos="288"/>
      </p:guideLst>
    </p:cSldViewPr>
  </p:slid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661B95EE-5762-470B-9049-994AA906B218}" type="datetimeFigureOut">
              <a:rPr lang="en-US" smtClean="0"/>
              <a:pPr/>
              <a:t>5/25/2021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82405B12-953A-45F8-8D2F-BC046B1A6308}" type="slidenum">
              <a:rPr lang="en-US" smtClean="0"/>
              <a:pPr/>
              <a:t>‹#›</a:t>
            </a:fld>
            <a:endParaRPr lang="en-US" dirty="0"/>
          </a:p>
        </p:txBody>
      </p:sp>
    </p:spTree>
    <p:extLst>
      <p:ext uri="{BB962C8B-B14F-4D97-AF65-F5344CB8AC3E}">
        <p14:creationId xmlns:p14="http://schemas.microsoft.com/office/powerpoint/2010/main" val="89279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*Angie, could you start the recording?* Welcome all you beautiful “Little Talking Boxes.” I am Christopher Mount, and this is our </a:t>
            </a:r>
            <a:r>
              <a:rPr lang="en-US" i="1" baseline="0" dirty="0"/>
              <a:t>Virtual CAN-Opener</a:t>
            </a:r>
            <a:r>
              <a:rPr lang="en-US" baseline="0" dirty="0"/>
              <a:t>.  We are proud to be here to discuss our this years Canstruction Portland which will support Oregon Food Bank. No that I have your attention, could you please go to the chat and type in your first and last name, email, and firm for our </a:t>
            </a:r>
            <a:r>
              <a:rPr lang="en-US" baseline="0" dirty="0" err="1"/>
              <a:t>signin</a:t>
            </a:r>
            <a:r>
              <a:rPr lang="en-US" baseline="0" dirty="0"/>
              <a:t> list.  Last year we were able to raise over $8,000 in our “Hindsight 2020!” and we hope to do better this year. </a:t>
            </a:r>
            <a:r>
              <a:rPr lang="en-US" b="1" baseline="0" dirty="0"/>
              <a:t>Let’s </a:t>
            </a:r>
            <a:r>
              <a:rPr lang="en-US" b="1" baseline="0" dirty="0">
                <a:highlight>
                  <a:srgbClr val="FFFF00"/>
                </a:highlight>
              </a:rPr>
              <a:t>continue this “CAN” call </a:t>
            </a:r>
            <a:r>
              <a:rPr lang="en-US" baseline="0" dirty="0">
                <a:highlight>
                  <a:srgbClr val="FFFF00"/>
                </a:highlight>
              </a:rPr>
              <a:t>for </a:t>
            </a:r>
            <a:r>
              <a:rPr lang="en-US" baseline="0" dirty="0"/>
              <a:t>teams, sponsors, and volunteers. </a:t>
            </a:r>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a:t>
            </a:fld>
            <a:endParaRPr lang="en-US"/>
          </a:p>
        </p:txBody>
      </p:sp>
    </p:spTree>
    <p:extLst>
      <p:ext uri="{BB962C8B-B14F-4D97-AF65-F5344CB8AC3E}">
        <p14:creationId xmlns:p14="http://schemas.microsoft.com/office/powerpoint/2010/main" val="202856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structures</a:t>
            </a:r>
            <a:r>
              <a:rPr lang="en-US" baseline="0" dirty="0"/>
              <a:t> are required to have a mission statement and this statement is up to you.  We do not have a theme for our event.   Most teams create the mission statement to fit their structures.  Some teams find a structure to fit their mission statement. Both approaches work, but some brainstorming with your team will help you find a winning strategy. </a:t>
            </a:r>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10</a:t>
            </a:fld>
            <a:endParaRPr lang="en-US" dirty="0"/>
          </a:p>
        </p:txBody>
      </p:sp>
    </p:spTree>
    <p:extLst>
      <p:ext uri="{BB962C8B-B14F-4D97-AF65-F5344CB8AC3E}">
        <p14:creationId xmlns:p14="http://schemas.microsoft.com/office/powerpoint/2010/main" val="127375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an idea, you can still work on your budget with the cans your have selected.</a:t>
            </a:r>
          </a:p>
          <a:p>
            <a:endParaRPr lang="en-US" baseline="0" dirty="0"/>
          </a:p>
          <a:p>
            <a:r>
              <a:rPr lang="en-US" baseline="0" dirty="0"/>
              <a:t>We are encouraging your team to fundraise or have your firm sponsor the amount that you would have spent on purchasing food and donate directly to OFB through our Canstruction Funding page in support of your structure.</a:t>
            </a:r>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11</a:t>
            </a:fld>
            <a:endParaRPr lang="en-US" dirty="0"/>
          </a:p>
        </p:txBody>
      </p:sp>
    </p:spTree>
    <p:extLst>
      <p:ext uri="{BB962C8B-B14F-4D97-AF65-F5344CB8AC3E}">
        <p14:creationId xmlns:p14="http://schemas.microsoft.com/office/powerpoint/2010/main" val="7413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virtual this year, we recommend you approach Canstruction the same way as if you were buying cans and building a structure.  You will still need to “shop” for cans and colors and food type for your model.  You can also scan your can labels to enhance your 3-D design for your model. You are required to provide a “grocery list” and can count for your virtual submission.</a:t>
            </a:r>
          </a:p>
        </p:txBody>
      </p:sp>
      <p:sp>
        <p:nvSpPr>
          <p:cNvPr id="4" name="Slide Number Placeholder 3"/>
          <p:cNvSpPr>
            <a:spLocks noGrp="1"/>
          </p:cNvSpPr>
          <p:nvPr>
            <p:ph type="sldNum" sz="quarter" idx="10"/>
          </p:nvPr>
        </p:nvSpPr>
        <p:spPr/>
        <p:txBody>
          <a:bodyPr/>
          <a:lstStyle/>
          <a:p>
            <a:fld id="{82405B12-953A-45F8-8D2F-BC046B1A6308}" type="slidenum">
              <a:rPr lang="en-US" smtClean="0"/>
              <a:pPr/>
              <a:t>12</a:t>
            </a:fld>
            <a:endParaRPr lang="en-US" dirty="0"/>
          </a:p>
        </p:txBody>
      </p:sp>
    </p:spTree>
    <p:extLst>
      <p:ext uri="{BB962C8B-B14F-4D97-AF65-F5344CB8AC3E}">
        <p14:creationId xmlns:p14="http://schemas.microsoft.com/office/powerpoint/2010/main" val="4055999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3 awards given this season.</a:t>
            </a:r>
          </a:p>
          <a:p>
            <a:r>
              <a:rPr lang="en-US" dirty="0"/>
              <a:t>Best Original</a:t>
            </a:r>
            <a:r>
              <a:rPr lang="en-US" baseline="0" dirty="0"/>
              <a:t> Design: encompasses all the categories (top award). </a:t>
            </a:r>
          </a:p>
          <a:p>
            <a:r>
              <a:rPr lang="en-US" baseline="0" dirty="0"/>
              <a:t>Best Meal: food values, good sources of nutrition; can you create a meal from this structure?</a:t>
            </a:r>
          </a:p>
          <a:p>
            <a:r>
              <a:rPr lang="en-US" baseline="0" dirty="0"/>
              <a:t>People’s Choice: voting online on Facebook and other Social Media platforms. Recognizable (think pop culture).</a:t>
            </a:r>
          </a:p>
        </p:txBody>
      </p:sp>
      <p:sp>
        <p:nvSpPr>
          <p:cNvPr id="4" name="Slide Number Placeholder 3"/>
          <p:cNvSpPr>
            <a:spLocks noGrp="1"/>
          </p:cNvSpPr>
          <p:nvPr>
            <p:ph type="sldNum" sz="quarter" idx="10"/>
          </p:nvPr>
        </p:nvSpPr>
        <p:spPr/>
        <p:txBody>
          <a:bodyPr/>
          <a:lstStyle/>
          <a:p>
            <a:fld id="{82405B12-953A-45F8-8D2F-BC046B1A6308}" type="slidenum">
              <a:rPr lang="en-US" smtClean="0"/>
              <a:pPr/>
              <a:t>13</a:t>
            </a:fld>
            <a:endParaRPr lang="en-US" dirty="0"/>
          </a:p>
        </p:txBody>
      </p:sp>
    </p:spTree>
    <p:extLst>
      <p:ext uri="{BB962C8B-B14F-4D97-AF65-F5344CB8AC3E}">
        <p14:creationId xmlns:p14="http://schemas.microsoft.com/office/powerpoint/2010/main" val="331558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having an event, there will be rules.  Like I always say, “There are no power tools allowed in the mall!”  Umm…that one might not be as helpful as usual.</a:t>
            </a:r>
          </a:p>
        </p:txBody>
      </p:sp>
      <p:sp>
        <p:nvSpPr>
          <p:cNvPr id="4" name="Slide Number Placeholder 3"/>
          <p:cNvSpPr>
            <a:spLocks noGrp="1"/>
          </p:cNvSpPr>
          <p:nvPr>
            <p:ph type="sldNum" sz="quarter" idx="10"/>
          </p:nvPr>
        </p:nvSpPr>
        <p:spPr/>
        <p:txBody>
          <a:bodyPr/>
          <a:lstStyle/>
          <a:p>
            <a:fld id="{82405B12-953A-45F8-8D2F-BC046B1A630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2856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include non-permissible items in your model.  </a:t>
            </a:r>
          </a:p>
        </p:txBody>
      </p:sp>
      <p:sp>
        <p:nvSpPr>
          <p:cNvPr id="4" name="Slide Number Placeholder 3"/>
          <p:cNvSpPr>
            <a:spLocks noGrp="1"/>
          </p:cNvSpPr>
          <p:nvPr>
            <p:ph type="sldNum" sz="quarter" idx="10"/>
          </p:nvPr>
        </p:nvSpPr>
        <p:spPr/>
        <p:txBody>
          <a:bodyPr/>
          <a:lstStyle/>
          <a:p>
            <a:fld id="{82405B12-953A-45F8-8D2F-BC046B1A6308}" type="slidenum">
              <a:rPr lang="en-US" smtClean="0"/>
              <a:pPr/>
              <a:t>15</a:t>
            </a:fld>
            <a:endParaRPr lang="en-US" dirty="0"/>
          </a:p>
        </p:txBody>
      </p:sp>
    </p:spTree>
    <p:extLst>
      <p:ext uri="{BB962C8B-B14F-4D97-AF65-F5344CB8AC3E}">
        <p14:creationId xmlns:p14="http://schemas.microsoft.com/office/powerpoint/2010/main" val="213686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16</a:t>
            </a:fld>
            <a:endParaRPr lang="en-US" dirty="0"/>
          </a:p>
        </p:txBody>
      </p:sp>
    </p:spTree>
    <p:extLst>
      <p:ext uri="{BB962C8B-B14F-4D97-AF65-F5344CB8AC3E}">
        <p14:creationId xmlns:p14="http://schemas.microsoft.com/office/powerpoint/2010/main" val="348608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scanning labels of the cans to make it more realistic.  Your design must be buildable and work with real-world physics.  Also, don’t forget to add the fake people and carpet to go the extra mile.</a:t>
            </a:r>
          </a:p>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17</a:t>
            </a:fld>
            <a:endParaRPr lang="en-US" dirty="0"/>
          </a:p>
        </p:txBody>
      </p:sp>
    </p:spTree>
    <p:extLst>
      <p:ext uri="{BB962C8B-B14F-4D97-AF65-F5344CB8AC3E}">
        <p14:creationId xmlns:p14="http://schemas.microsoft.com/office/powerpoint/2010/main" val="81039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Our first deadline is on June 11</a:t>
            </a:r>
            <a:r>
              <a:rPr lang="en-US" baseline="30000" dirty="0">
                <a:cs typeface="Calibri"/>
              </a:rPr>
              <a:t>th</a:t>
            </a:r>
            <a:r>
              <a:rPr lang="en-US" dirty="0">
                <a:cs typeface="Calibri"/>
              </a:rPr>
              <a:t> to sign up for the event. We will have an entry fee of $50 dollars which you pay online at 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Additional deadlines are shown and will also be on our website including the submittal forms.  We will also be providing information via our social media channels (Facebook,</a:t>
            </a:r>
            <a:r>
              <a:rPr lang="en-US" baseline="0" dirty="0">
                <a:cs typeface="Calibri"/>
              </a:rPr>
              <a:t> Twitter, Instagram, LinkedIn). Please </a:t>
            </a:r>
            <a:r>
              <a:rPr lang="en-US" dirty="0">
                <a:cs typeface="Calibri"/>
              </a:rPr>
              <a:t>like/follow us to stay informed!</a:t>
            </a:r>
          </a:p>
        </p:txBody>
      </p:sp>
      <p:sp>
        <p:nvSpPr>
          <p:cNvPr id="4" name="Slide Number Placeholder 3"/>
          <p:cNvSpPr>
            <a:spLocks noGrp="1"/>
          </p:cNvSpPr>
          <p:nvPr>
            <p:ph type="sldNum" sz="quarter" idx="10"/>
          </p:nvPr>
        </p:nvSpPr>
        <p:spPr/>
        <p:txBody>
          <a:bodyPr/>
          <a:lstStyle/>
          <a:p>
            <a:fld id="{82405B12-953A-45F8-8D2F-BC046B1A6308}" type="slidenum">
              <a:rPr lang="en-US" smtClean="0"/>
              <a:pPr/>
              <a:t>18</a:t>
            </a:fld>
            <a:endParaRPr lang="en-US" dirty="0"/>
          </a:p>
        </p:txBody>
      </p:sp>
    </p:spTree>
    <p:extLst>
      <p:ext uri="{BB962C8B-B14F-4D97-AF65-F5344CB8AC3E}">
        <p14:creationId xmlns:p14="http://schemas.microsoft.com/office/powerpoint/2010/main" val="157255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Virtual Event will showcase your structures online and use their message to fundraise for OFB. People will be able to see the structures via our website, OFB Fundraising Website, and social media.  We challenge you and your team to get the word out and raise money through the OFB website.</a:t>
            </a:r>
          </a:p>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19</a:t>
            </a:fld>
            <a:endParaRPr lang="en-US" dirty="0"/>
          </a:p>
        </p:txBody>
      </p:sp>
    </p:spTree>
    <p:extLst>
      <p:ext uri="{BB962C8B-B14F-4D97-AF65-F5344CB8AC3E}">
        <p14:creationId xmlns:p14="http://schemas.microsoft.com/office/powerpoint/2010/main" val="380337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Tonight, we will go over this year’s event and how you can participate as a volunteer, team, or sponsor. At the end, Zakiya Jackson from Oregon Food Bank will talk about their work in our community.</a:t>
            </a:r>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2</a:t>
            </a:fld>
            <a:endParaRPr lang="en-US" dirty="0"/>
          </a:p>
        </p:txBody>
      </p:sp>
    </p:spTree>
    <p:extLst>
      <p:ext uri="{BB962C8B-B14F-4D97-AF65-F5344CB8AC3E}">
        <p14:creationId xmlns:p14="http://schemas.microsoft.com/office/powerpoint/2010/main" val="117025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us by having a gala party with your team at your office and join us online. </a:t>
            </a:r>
          </a:p>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20</a:t>
            </a:fld>
            <a:endParaRPr lang="en-US" dirty="0"/>
          </a:p>
        </p:txBody>
      </p:sp>
    </p:spTree>
    <p:extLst>
      <p:ext uri="{BB962C8B-B14F-4D97-AF65-F5344CB8AC3E}">
        <p14:creationId xmlns:p14="http://schemas.microsoft.com/office/powerpoint/2010/main" val="371622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this process can seem overwhelming, but we are here to help.  </a:t>
            </a:r>
            <a:r>
              <a:rPr lang="en-US" dirty="0"/>
              <a:t>Our</a:t>
            </a:r>
            <a:r>
              <a:rPr lang="en-US" baseline="0" dirty="0"/>
              <a:t> committee has been at the event for over 23 years.  We are available to mentor your team or to answer simple questions. Our website has base Sketchup models and Mission Statement examples.  </a:t>
            </a:r>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21</a:t>
            </a:fld>
            <a:endParaRPr lang="en-US" dirty="0"/>
          </a:p>
        </p:txBody>
      </p:sp>
    </p:spTree>
    <p:extLst>
      <p:ext uri="{BB962C8B-B14F-4D97-AF65-F5344CB8AC3E}">
        <p14:creationId xmlns:p14="http://schemas.microsoft.com/office/powerpoint/2010/main" val="173643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15790"/>
            <a:ext cx="548640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dirty="0"/>
              <a:t>Hi all!  I am </a:t>
            </a:r>
            <a:r>
              <a:rPr lang="en-US" dirty="0" err="1"/>
              <a:t>Zakiya</a:t>
            </a:r>
            <a:r>
              <a:rPr lang="en-US" dirty="0"/>
              <a:t> Jackson (she/her) and I am a Community Philanthropy Developer with the Corporate and Community Relations Team. Currently working remote by way of Madison, WI (Go Badgers) and have been with the Oregon Food Bank since February. </a:t>
            </a:r>
            <a:endParaRPr dirty="0"/>
          </a:p>
        </p:txBody>
      </p:sp>
      <p:sp>
        <p:nvSpPr>
          <p:cNvPr id="146" name="Google Shape;146;p1:notes"/>
          <p:cNvSpPr txBox="1">
            <a:spLocks noGrp="1"/>
          </p:cNvSpPr>
          <p:nvPr>
            <p:ph type="sldNum" idx="12"/>
          </p:nvPr>
        </p:nvSpPr>
        <p:spPr>
          <a:xfrm>
            <a:off x="3884613" y="8829967"/>
            <a:ext cx="2971800" cy="46482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15790"/>
            <a:ext cx="548640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800" i="0" u="none" strike="noStrike">
                <a:solidFill>
                  <a:schemeClr val="dk1"/>
                </a:solidFill>
                <a:latin typeface="Times New Roman"/>
                <a:ea typeface="Times New Roman"/>
                <a:cs typeface="Times New Roman"/>
                <a:sym typeface="Times New Roman"/>
              </a:rPr>
              <a:t>Oregon Food Bank is an effective and efficient organization, with 92.4% of expenditures going to program support.</a:t>
            </a: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Arial"/>
              <a:buNone/>
            </a:pPr>
            <a:r>
              <a:rPr lang="en-US" sz="1800">
                <a:solidFill>
                  <a:srgbClr val="3F3F3F"/>
                </a:solidFill>
                <a:latin typeface="Times New Roman"/>
                <a:ea typeface="Times New Roman"/>
                <a:cs typeface="Times New Roman"/>
                <a:sym typeface="Times New Roman"/>
              </a:rPr>
              <a:t> </a:t>
            </a:r>
            <a:endParaRPr sz="1800">
              <a:solidFill>
                <a:srgbClr val="3F3F3F"/>
              </a:solidFill>
              <a:latin typeface="Times New Roman"/>
              <a:ea typeface="Times New Roman"/>
              <a:cs typeface="Times New Roman"/>
              <a:sym typeface="Times New Roman"/>
            </a:endParaRPr>
          </a:p>
          <a:p>
            <a:pPr marL="114300" lvl="0" indent="0" algn="l" rtl="0">
              <a:spcBef>
                <a:spcPts val="1000"/>
              </a:spcBef>
              <a:spcAft>
                <a:spcPts val="0"/>
              </a:spcAft>
              <a:buClr>
                <a:schemeClr val="dk1"/>
              </a:buClr>
              <a:buSzPts val="1440"/>
              <a:buFont typeface="Arial"/>
              <a:buNone/>
            </a:pPr>
            <a:br>
              <a:rPr lang="en-US" sz="1800">
                <a:solidFill>
                  <a:srgbClr val="3F3F3F"/>
                </a:solidFill>
                <a:latin typeface="Times New Roman"/>
                <a:ea typeface="Times New Roman"/>
                <a:cs typeface="Times New Roman"/>
                <a:sym typeface="Times New Roman"/>
              </a:rPr>
            </a:br>
            <a:endParaRPr sz="18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alibri"/>
              <a:buNone/>
            </a:pPr>
            <a:endParaRPr sz="1800"/>
          </a:p>
        </p:txBody>
      </p:sp>
      <p:sp>
        <p:nvSpPr>
          <p:cNvPr id="153" name="Google Shape;153;p2:notes"/>
          <p:cNvSpPr txBox="1">
            <a:spLocks noGrp="1"/>
          </p:cNvSpPr>
          <p:nvPr>
            <p:ph type="sldNum" idx="12"/>
          </p:nvPr>
        </p:nvSpPr>
        <p:spPr>
          <a:xfrm>
            <a:off x="3884613" y="8829967"/>
            <a:ext cx="2971800" cy="46482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3F3F3F"/>
                </a:solidFill>
                <a:latin typeface="Georgia"/>
                <a:ea typeface="Georgia"/>
                <a:cs typeface="Georgia"/>
                <a:sym typeface="Georgia"/>
              </a:rPr>
              <a:t>21 regional food banks </a:t>
            </a:r>
            <a:r>
              <a:rPr lang="en-US" sz="1800" i="0" u="none" strike="noStrike" cap="none">
                <a:solidFill>
                  <a:srgbClr val="3F3F3F"/>
                </a:solidFill>
                <a:latin typeface="Georgia"/>
                <a:ea typeface="Georgia"/>
                <a:cs typeface="Georgia"/>
                <a:sym typeface="Georgia"/>
              </a:rPr>
              <a:t>with </a:t>
            </a:r>
            <a:r>
              <a:rPr lang="en-US" sz="1800" b="1" i="0" u="none" strike="noStrike" cap="none">
                <a:solidFill>
                  <a:srgbClr val="3F3F3F"/>
                </a:solidFill>
                <a:latin typeface="Georgia"/>
                <a:ea typeface="Georgia"/>
                <a:cs typeface="Georgia"/>
                <a:sym typeface="Georgia"/>
              </a:rPr>
              <a:t>1,200 food assistance sites </a:t>
            </a:r>
            <a:r>
              <a:rPr lang="en-US" sz="1800" i="0" u="none" strike="noStrike" cap="none">
                <a:solidFill>
                  <a:srgbClr val="3F3F3F"/>
                </a:solidFill>
                <a:latin typeface="Georgia"/>
                <a:ea typeface="Georgia"/>
                <a:cs typeface="Georgia"/>
                <a:sym typeface="Georgia"/>
              </a:rPr>
              <a:t>serving Oregon and Clark County, WA.</a:t>
            </a:r>
            <a:endParaRPr sz="1800">
              <a:solidFill>
                <a:srgbClr val="3F3F3F"/>
              </a:solidFill>
              <a:latin typeface="Georgia"/>
              <a:ea typeface="Georgia"/>
              <a:cs typeface="Georgia"/>
              <a:sym typeface="Georgia"/>
            </a:endParaRPr>
          </a:p>
          <a:p>
            <a:pPr marL="0" marR="0" lvl="0" indent="0" algn="l" rtl="0">
              <a:lnSpc>
                <a:spcPct val="100000"/>
              </a:lnSpc>
              <a:spcBef>
                <a:spcPts val="0"/>
              </a:spcBef>
              <a:spcAft>
                <a:spcPts val="0"/>
              </a:spcAft>
              <a:buNone/>
            </a:pPr>
            <a:r>
              <a:rPr lang="en-US" sz="1800" i="0" u="none" strike="noStrike" cap="none">
                <a:solidFill>
                  <a:srgbClr val="3F3F3F"/>
                </a:solidFill>
                <a:latin typeface="Georgia"/>
                <a:ea typeface="Georgia"/>
                <a:cs typeface="Georgia"/>
                <a:sym typeface="Georgia"/>
              </a:rPr>
              <a:t>OFB is in Portland, Beaverton, Tillamook, The Dalles, and Ontario.</a:t>
            </a:r>
            <a:endParaRPr sz="1800">
              <a:solidFill>
                <a:srgbClr val="3F3F3F"/>
              </a:solidFill>
              <a:latin typeface="Georgia"/>
              <a:ea typeface="Georgia"/>
              <a:cs typeface="Georgia"/>
              <a:sym typeface="Georgia"/>
            </a:endParaRPr>
          </a:p>
          <a:p>
            <a:pPr marL="0" marR="0" lvl="0" indent="0" algn="l" rtl="0">
              <a:lnSpc>
                <a:spcPct val="100000"/>
              </a:lnSpc>
              <a:spcBef>
                <a:spcPts val="0"/>
              </a:spcBef>
              <a:spcAft>
                <a:spcPts val="0"/>
              </a:spcAft>
              <a:buNone/>
            </a:pPr>
            <a:r>
              <a:rPr lang="en-US" sz="1800">
                <a:solidFill>
                  <a:srgbClr val="3F3F3F"/>
                </a:solidFill>
                <a:latin typeface="Georgia"/>
                <a:ea typeface="Georgia"/>
                <a:cs typeface="Georgia"/>
                <a:sym typeface="Georgia"/>
              </a:rPr>
              <a:t>These 21 RFB’s come together as a formal network to collaborate, share resources and problem solve in order to most effectively and equitably serve our neighbors in need.</a:t>
            </a:r>
            <a:endParaRPr sz="1800">
              <a:solidFill>
                <a:srgbClr val="3F3F3F"/>
              </a:solidFill>
            </a:endParaRPr>
          </a:p>
        </p:txBody>
      </p:sp>
      <p:sp>
        <p:nvSpPr>
          <p:cNvPr id="160" name="Google Shape;1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81000" algn="l" rtl="0">
              <a:lnSpc>
                <a:spcPct val="100000"/>
              </a:lnSpc>
              <a:spcBef>
                <a:spcPts val="0"/>
              </a:spcBef>
              <a:spcAft>
                <a:spcPts val="0"/>
              </a:spcAft>
              <a:buClr>
                <a:srgbClr val="3F3F3F"/>
              </a:buClr>
              <a:buSzPts val="1800"/>
              <a:buFont typeface="Georgia"/>
              <a:buChar char="•"/>
            </a:pPr>
            <a:r>
              <a:rPr lang="en-US" sz="2100" i="0" u="none" strike="noStrike" cap="none" dirty="0">
                <a:solidFill>
                  <a:srgbClr val="3F3F3F"/>
                </a:solidFill>
                <a:latin typeface="Georgia"/>
                <a:ea typeface="Georgia"/>
                <a:cs typeface="Georgia"/>
                <a:sym typeface="Georgia"/>
              </a:rPr>
              <a:t>The COVID-19 pandemic has exacerbated inequities</a:t>
            </a:r>
            <a:r>
              <a:rPr lang="en-US" sz="2100" dirty="0">
                <a:solidFill>
                  <a:srgbClr val="3F3F3F"/>
                </a:solidFill>
                <a:latin typeface="Georgia"/>
                <a:ea typeface="Georgia"/>
                <a:cs typeface="Georgia"/>
                <a:sym typeface="Georgia"/>
              </a:rPr>
              <a:t>; </a:t>
            </a:r>
            <a:r>
              <a:rPr lang="en-US" sz="1500" dirty="0">
                <a:highlight>
                  <a:srgbClr val="FFFFFF"/>
                </a:highlight>
              </a:rPr>
              <a:t>Prior to the pandemic, 1 in 11 Oregonians were food insecure. Nearly 1 in </a:t>
            </a:r>
            <a:r>
              <a:rPr lang="en-US" sz="1700" dirty="0">
                <a:highlight>
                  <a:srgbClr val="FFFFFF"/>
                </a:highlight>
              </a:rPr>
              <a:t>5 Oregonians faces food insecurity today — roughly double the levels we saw prior to the pandemic</a:t>
            </a:r>
            <a:endParaRPr sz="2300" i="0" u="none" strike="noStrike" cap="none" dirty="0">
              <a:solidFill>
                <a:srgbClr val="3F3F3F"/>
              </a:solidFill>
              <a:latin typeface="Georgia"/>
              <a:ea typeface="Georgia"/>
              <a:cs typeface="Georgia"/>
              <a:sym typeface="Georgia"/>
            </a:endParaRPr>
          </a:p>
          <a:p>
            <a:pPr marL="342900" marR="0" lvl="0" indent="-400050" algn="l" rtl="0">
              <a:lnSpc>
                <a:spcPct val="100000"/>
              </a:lnSpc>
              <a:spcBef>
                <a:spcPts val="0"/>
              </a:spcBef>
              <a:spcAft>
                <a:spcPts val="0"/>
              </a:spcAft>
              <a:buClr>
                <a:srgbClr val="3F3F3F"/>
              </a:buClr>
              <a:buSzPts val="2100"/>
              <a:buFont typeface="Georgia"/>
              <a:buChar char="•"/>
            </a:pPr>
            <a:r>
              <a:rPr lang="en-US" sz="2300" i="0" u="none" strike="noStrike" cap="none" dirty="0">
                <a:solidFill>
                  <a:srgbClr val="3F3F3F"/>
                </a:solidFill>
                <a:latin typeface="Georgia"/>
                <a:ea typeface="Georgia"/>
                <a:cs typeface="Georgia"/>
                <a:sym typeface="Georgia"/>
              </a:rPr>
              <a:t>The consequences of the pandemic, wildfires and economic recessio</a:t>
            </a:r>
            <a:r>
              <a:rPr lang="en-US" sz="2100" i="0" u="none" strike="noStrike" cap="none" dirty="0">
                <a:solidFill>
                  <a:srgbClr val="3F3F3F"/>
                </a:solidFill>
                <a:latin typeface="Georgia"/>
                <a:ea typeface="Georgia"/>
                <a:cs typeface="Georgia"/>
                <a:sym typeface="Georgia"/>
              </a:rPr>
              <a:t>n have fallen hardest on people of color, immigrants and refugees, single parents and caregivers and trans and gender non-conforming people.</a:t>
            </a:r>
            <a:endParaRPr sz="2100" dirty="0">
              <a:solidFill>
                <a:srgbClr val="3F3F3F"/>
              </a:solidFill>
              <a:latin typeface="Georgia"/>
              <a:ea typeface="Georgia"/>
              <a:cs typeface="Georgia"/>
              <a:sym typeface="Georgia"/>
            </a:endParaRPr>
          </a:p>
          <a:p>
            <a:pPr marL="0" lvl="0" indent="0" algn="l" rtl="0">
              <a:spcBef>
                <a:spcPts val="0"/>
              </a:spcBef>
              <a:spcAft>
                <a:spcPts val="0"/>
              </a:spcAft>
              <a:buNone/>
            </a:pPr>
            <a:endParaRPr sz="1500" dirty="0"/>
          </a:p>
        </p:txBody>
      </p:sp>
      <p:sp>
        <p:nvSpPr>
          <p:cNvPr id="171" name="Google Shape;17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1800">
                <a:solidFill>
                  <a:srgbClr val="3F3F3F"/>
                </a:solidFill>
                <a:latin typeface="Trebuchet MS"/>
                <a:ea typeface="Trebuchet MS"/>
                <a:cs typeface="Trebuchet MS"/>
                <a:sym typeface="Trebuchet MS"/>
              </a:rPr>
              <a:t>or an additional 540,000-800,000 of our neighbors are turning to local food pantries, many for the first time</a:t>
            </a:r>
            <a:r>
              <a:rPr lang="en-US" sz="2000">
                <a:solidFill>
                  <a:srgbClr val="3F3F3F"/>
                </a:solidFill>
                <a:latin typeface="Trebuchet MS"/>
                <a:ea typeface="Trebuchet MS"/>
                <a:cs typeface="Trebuchet MS"/>
                <a:sym typeface="Trebuchet MS"/>
              </a:rPr>
              <a:t>.</a:t>
            </a:r>
            <a:endParaRPr sz="2000">
              <a:solidFill>
                <a:srgbClr val="3F3F3F"/>
              </a:solidFill>
              <a:latin typeface="Trebuchet MS"/>
              <a:ea typeface="Trebuchet MS"/>
              <a:cs typeface="Trebuchet MS"/>
              <a:sym typeface="Trebuchet MS"/>
            </a:endParaRPr>
          </a:p>
          <a:p>
            <a:pPr marL="342900" lvl="0" indent="-251459" algn="l" rtl="0">
              <a:spcBef>
                <a:spcPts val="1000"/>
              </a:spcBef>
              <a:spcAft>
                <a:spcPts val="0"/>
              </a:spcAft>
              <a:buClr>
                <a:schemeClr val="dk1"/>
              </a:buClr>
              <a:buSzPts val="1440"/>
              <a:buFont typeface="Arial"/>
              <a:buNone/>
            </a:pPr>
            <a:endParaRPr sz="1800">
              <a:solidFill>
                <a:srgbClr val="3F3F3F"/>
              </a:solidFill>
              <a:latin typeface="Trebuchet MS"/>
              <a:ea typeface="Trebuchet MS"/>
              <a:cs typeface="Trebuchet MS"/>
              <a:sym typeface="Trebuchet MS"/>
            </a:endParaRPr>
          </a:p>
          <a:p>
            <a:pPr marL="0" lvl="0" indent="0" algn="l" rtl="0">
              <a:spcBef>
                <a:spcPts val="0"/>
              </a:spcBef>
              <a:spcAft>
                <a:spcPts val="0"/>
              </a:spcAft>
              <a:buNone/>
            </a:pPr>
            <a:endParaRPr/>
          </a:p>
        </p:txBody>
      </p:sp>
      <p:sp>
        <p:nvSpPr>
          <p:cNvPr id="181" name="Google Shape;18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p:txBody>
      </p:sp>
      <p:sp>
        <p:nvSpPr>
          <p:cNvPr id="190" name="Google Shape;19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840"/>
              <a:buFont typeface="Arial"/>
              <a:buNone/>
            </a:pPr>
            <a:r>
              <a:rPr lang="en-US" sz="1900">
                <a:solidFill>
                  <a:srgbClr val="3F3F3F"/>
                </a:solidFill>
                <a:latin typeface="Arial"/>
                <a:ea typeface="Arial"/>
                <a:cs typeface="Arial"/>
                <a:sym typeface="Arial"/>
              </a:rPr>
              <a:t>We envision a community where each person can participate, prosper and have access to food that is both nourishing and in keeping with their culture. We recognize that systemic injustices exist – such as racism, classism, and sexism – and that these create and perpetuate conditions that sustain poverty and hunger.</a:t>
            </a:r>
            <a:endParaRPr sz="1900">
              <a:solidFill>
                <a:srgbClr val="3F3F3F"/>
              </a:solidFill>
              <a:latin typeface="Arial"/>
              <a:ea typeface="Arial"/>
              <a:cs typeface="Arial"/>
              <a:sym typeface="Arial"/>
            </a:endParaRPr>
          </a:p>
          <a:p>
            <a:pPr marL="0" lvl="0" indent="0" algn="l" rtl="0">
              <a:spcBef>
                <a:spcPts val="0"/>
              </a:spcBef>
              <a:spcAft>
                <a:spcPts val="0"/>
              </a:spcAft>
              <a:buNone/>
            </a:pPr>
            <a:endParaRPr/>
          </a:p>
        </p:txBody>
      </p:sp>
      <p:sp>
        <p:nvSpPr>
          <p:cNvPr id="197" name="Google Shape;1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Example - Double Up Food Bucks- </a:t>
            </a:r>
            <a:r>
              <a:rPr lang="en-US">
                <a:solidFill>
                  <a:srgbClr val="4A4A4A"/>
                </a:solidFill>
                <a:highlight>
                  <a:srgbClr val="F3F3F3"/>
                </a:highlight>
                <a:latin typeface="Roboto"/>
                <a:ea typeface="Roboto"/>
                <a:cs typeface="Roboto"/>
                <a:sym typeface="Roboto"/>
              </a:rPr>
              <a:t> provides a 1:1 match of up to $10 to Oregon Trail Card shoppers </a:t>
            </a:r>
            <a:r>
              <a:rPr lang="en-US" b="1">
                <a:solidFill>
                  <a:srgbClr val="363636"/>
                </a:solidFill>
                <a:highlight>
                  <a:srgbClr val="F3F3F3"/>
                </a:highlight>
                <a:latin typeface="Roboto"/>
                <a:ea typeface="Roboto"/>
                <a:cs typeface="Roboto"/>
                <a:sym typeface="Roboto"/>
              </a:rPr>
              <a:t>to purchase more fruits and vegetables at participating farmers markets, CSAs, and grocery stores</a:t>
            </a:r>
            <a:r>
              <a:rPr lang="en-US">
                <a:solidFill>
                  <a:srgbClr val="4A4A4A"/>
                </a:solidFill>
                <a:highlight>
                  <a:srgbClr val="F3F3F3"/>
                </a:highlight>
                <a:latin typeface="Roboto"/>
                <a:ea typeface="Roboto"/>
                <a:cs typeface="Roboto"/>
                <a:sym typeface="Roboto"/>
              </a:rPr>
              <a:t>. For example, when an Oregon Trail Card shopper spends $10 of their SNAP benefits at a participating farmers market, DUFB provides an additional $10 to buy more locally grown fruits and vegetables.</a:t>
            </a:r>
            <a:endParaRPr/>
          </a:p>
          <a:p>
            <a:pPr marL="0" lvl="0" indent="0" algn="l" rtl="0">
              <a:spcBef>
                <a:spcPts val="0"/>
              </a:spcBef>
              <a:spcAft>
                <a:spcPts val="0"/>
              </a:spcAft>
              <a:buNone/>
            </a:pPr>
            <a:endParaRPr/>
          </a:p>
          <a:p>
            <a:pPr marL="0" lvl="0" indent="0" algn="l" rtl="0">
              <a:spcBef>
                <a:spcPts val="0"/>
              </a:spcBef>
              <a:spcAft>
                <a:spcPts val="0"/>
              </a:spcAft>
              <a:buNone/>
            </a:pPr>
            <a:r>
              <a:rPr lang="en-US"/>
              <a:t>Root out Hunger CANS sculpture </a:t>
            </a:r>
            <a:endParaRPr/>
          </a:p>
        </p:txBody>
      </p:sp>
      <p:sp>
        <p:nvSpPr>
          <p:cNvPr id="204" name="Google Shape;20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main design event will be 100% virtual due to the uncertainties in the world and we just not ready to be that social.  Can our </a:t>
            </a:r>
            <a:r>
              <a:rPr lang="en-US" baseline="0" dirty="0"/>
              <a:t>community of contractors, engineers, and architects use their combined talents to build larger than life structures out of virtual food?  We know you can, and together we will raise awareness of the hunger issue our community faces, virtually.  </a:t>
            </a:r>
            <a:r>
              <a:rPr lang="en-US" dirty="0"/>
              <a:t>Last year, we started a new aspect of our event where we invited the community to participate, and it was a success.  This community aspect of the event will continue and we encourage you to tell your friends.</a:t>
            </a:r>
            <a:endParaRPr lang="en-US" baseline="0"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3</a:t>
            </a:fld>
            <a:endParaRPr lang="en-US"/>
          </a:p>
        </p:txBody>
      </p:sp>
    </p:spTree>
    <p:extLst>
      <p:ext uri="{BB962C8B-B14F-4D97-AF65-F5344CB8AC3E}">
        <p14:creationId xmlns:p14="http://schemas.microsoft.com/office/powerpoint/2010/main" val="319319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15790"/>
            <a:ext cx="548640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rgbClr val="000000"/>
                </a:solidFill>
                <a:latin typeface="Calibri"/>
                <a:ea typeface="Calibri"/>
                <a:cs typeface="Calibri"/>
                <a:sym typeface="Calibri"/>
              </a:rPr>
              <a:t>Alongside food assistance and advocacy partners across our region, Oregon Food Bank is working on creative and systemic solutions to hunger. Our collaborations and investments keep the local food system strong and address the real change needed to end hunger for good.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60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600">
                <a:solidFill>
                  <a:srgbClr val="000000"/>
                </a:solidFill>
              </a:rPr>
              <a:t>Mudbone Grown for example </a:t>
            </a:r>
            <a:r>
              <a:rPr lang="en-US">
                <a:solidFill>
                  <a:srgbClr val="212121"/>
                </a:solidFill>
                <a:latin typeface="Arial"/>
                <a:ea typeface="Arial"/>
                <a:cs typeface="Arial"/>
                <a:sym typeface="Arial"/>
              </a:rPr>
              <a:t>This 3-year farmer incubator program seeks to support farmers of color in the Pacific Northwest to launch their own agricultural businesses and to be a part of the creation of a farmer of color cooperative.</a:t>
            </a:r>
            <a:endParaRPr sz="160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60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600">
              <a:solidFill>
                <a:srgbClr val="000000"/>
              </a:solidFill>
            </a:endParaRPr>
          </a:p>
          <a:p>
            <a:pPr marL="0" lvl="0" indent="0" algn="l" rtl="0">
              <a:spcBef>
                <a:spcPts val="0"/>
              </a:spcBef>
              <a:spcAft>
                <a:spcPts val="0"/>
              </a:spcAft>
              <a:buClr>
                <a:schemeClr val="dk1"/>
              </a:buClr>
              <a:buSzPts val="1200"/>
              <a:buFont typeface="Calibri"/>
              <a:buNone/>
            </a:pPr>
            <a:endParaRPr/>
          </a:p>
        </p:txBody>
      </p:sp>
      <p:sp>
        <p:nvSpPr>
          <p:cNvPr id="212" name="Google Shape;212;p9:notes"/>
          <p:cNvSpPr txBox="1">
            <a:spLocks noGrp="1"/>
          </p:cNvSpPr>
          <p:nvPr>
            <p:ph type="sldNum" idx="12"/>
          </p:nvPr>
        </p:nvSpPr>
        <p:spPr>
          <a:xfrm>
            <a:off x="3884613" y="8829967"/>
            <a:ext cx="2971800" cy="46482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685800" y="4415790"/>
            <a:ext cx="548640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September is Hunger Action Month!!! </a:t>
            </a:r>
            <a:r>
              <a:rPr lang="en-US" dirty="0" err="1"/>
              <a:t>CANstruction</a:t>
            </a:r>
            <a:r>
              <a:rPr lang="en-US" dirty="0"/>
              <a:t> Portland is one way to take action during the month to help end hunger.</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You raise money from sponsorships to having your social network give through the virtual food drive</a:t>
            </a:r>
            <a:endParaRPr dirty="0"/>
          </a:p>
          <a:p>
            <a:pPr marL="0" lvl="0" indent="0" algn="l" rtl="0">
              <a:spcBef>
                <a:spcPts val="0"/>
              </a:spcBef>
              <a:spcAft>
                <a:spcPts val="0"/>
              </a:spcAft>
              <a:buClr>
                <a:schemeClr val="dk1"/>
              </a:buClr>
              <a:buSzPts val="1200"/>
              <a:buFont typeface="Calibri"/>
              <a:buNone/>
            </a:pPr>
            <a:r>
              <a:rPr lang="en-US" dirty="0"/>
              <a:t>You give your time for this project. Some even come a do team building activities like a repack at the food bank.</a:t>
            </a:r>
            <a:endParaRPr dirty="0"/>
          </a:p>
          <a:p>
            <a:pPr marL="0" lvl="0" indent="0" algn="l" rtl="0">
              <a:spcBef>
                <a:spcPts val="0"/>
              </a:spcBef>
              <a:spcAft>
                <a:spcPts val="0"/>
              </a:spcAft>
              <a:buClr>
                <a:schemeClr val="dk1"/>
              </a:buClr>
              <a:buSzPts val="1200"/>
              <a:buFont typeface="Calibri"/>
              <a:buNone/>
            </a:pPr>
            <a:r>
              <a:rPr lang="en-US" dirty="0"/>
              <a:t>And you help us give a voice to hunger by building a message in your sculpture. You help us spread the facts about the state of hunger.</a:t>
            </a:r>
            <a:endParaRPr dirty="0"/>
          </a:p>
        </p:txBody>
      </p:sp>
      <p:sp>
        <p:nvSpPr>
          <p:cNvPr id="222" name="Google Shape;222;p10:notes"/>
          <p:cNvSpPr txBox="1">
            <a:spLocks noGrp="1"/>
          </p:cNvSpPr>
          <p:nvPr>
            <p:ph type="sldNum" idx="12"/>
          </p:nvPr>
        </p:nvSpPr>
        <p:spPr>
          <a:xfrm>
            <a:off x="3884613" y="8829967"/>
            <a:ext cx="2971800" cy="464820"/>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apricate you tunning into this virtual CAN-opener.  </a:t>
            </a:r>
          </a:p>
        </p:txBody>
      </p:sp>
      <p:sp>
        <p:nvSpPr>
          <p:cNvPr id="4" name="Slide Number Placeholder 3"/>
          <p:cNvSpPr>
            <a:spLocks noGrp="1"/>
          </p:cNvSpPr>
          <p:nvPr>
            <p:ph type="sldNum" sz="quarter" idx="10"/>
          </p:nvPr>
        </p:nvSpPr>
        <p:spPr/>
        <p:txBody>
          <a:bodyPr/>
          <a:lstStyle/>
          <a:p>
            <a:fld id="{82405B12-953A-45F8-8D2F-BC046B1A6308}" type="slidenum">
              <a:rPr lang="en-US" smtClean="0"/>
              <a:pPr/>
              <a:t>32</a:t>
            </a:fld>
            <a:endParaRPr lang="en-US" dirty="0"/>
          </a:p>
        </p:txBody>
      </p:sp>
    </p:spTree>
    <p:extLst>
      <p:ext uri="{BB962C8B-B14F-4D97-AF65-F5344CB8AC3E}">
        <p14:creationId xmlns:p14="http://schemas.microsoft.com/office/powerpoint/2010/main" val="113326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Why not?  You get to help raise funds for Oregon Food Bank, be creative, and have loads of fun.</a:t>
            </a:r>
          </a:p>
        </p:txBody>
      </p:sp>
      <p:sp>
        <p:nvSpPr>
          <p:cNvPr id="4" name="Slide Number Placeholder 3"/>
          <p:cNvSpPr>
            <a:spLocks noGrp="1"/>
          </p:cNvSpPr>
          <p:nvPr>
            <p:ph type="sldNum" sz="quarter" idx="10"/>
          </p:nvPr>
        </p:nvSpPr>
        <p:spPr/>
        <p:txBody>
          <a:bodyPr/>
          <a:lstStyle/>
          <a:p>
            <a:fld id="{82405B12-953A-45F8-8D2F-BC046B1A6308}" type="slidenum">
              <a:rPr lang="en-US" smtClean="0"/>
              <a:pPr/>
              <a:t>4</a:t>
            </a:fld>
            <a:endParaRPr lang="en-US"/>
          </a:p>
        </p:txBody>
      </p:sp>
    </p:spTree>
    <p:extLst>
      <p:ext uri="{BB962C8B-B14F-4D97-AF65-F5344CB8AC3E}">
        <p14:creationId xmlns:p14="http://schemas.microsoft.com/office/powerpoint/2010/main" val="307626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Participation is available in multiple ways. We need sponsors for the event, volunteers for the committee, and design teams. We also need the community to participate in the Coloring Contest and Stack-at-Home social media contest. Whichever way is the most convenient way for you to participate, it all helps the Oregon Food Bank during this time of elevated need in our community.</a:t>
            </a:r>
          </a:p>
          <a:p>
            <a:endParaRPr lang="en-US" baseline="0"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5</a:t>
            </a:fld>
            <a:endParaRPr lang="en-US"/>
          </a:p>
        </p:txBody>
      </p:sp>
    </p:spTree>
    <p:extLst>
      <p:ext uri="{BB962C8B-B14F-4D97-AF65-F5344CB8AC3E}">
        <p14:creationId xmlns:p14="http://schemas.microsoft.com/office/powerpoint/2010/main" val="161158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community involvement part of the event, there is a coloring contest again this year with the images based on a Canstruction structure.</a:t>
            </a:r>
          </a:p>
          <a:p>
            <a:endParaRPr lang="en-US" baseline="0" dirty="0"/>
          </a:p>
          <a:p>
            <a:r>
              <a:rPr lang="en-US" baseline="0" dirty="0"/>
              <a:t>And there is Stack-at-Home with food in your pantry or go shopping for special color labels to create a unique design.  See the Hulk face from last year?</a:t>
            </a:r>
          </a:p>
          <a:p>
            <a:endParaRPr lang="en-US" baseline="0" dirty="0"/>
          </a:p>
          <a:p>
            <a:r>
              <a:rPr lang="en-US" baseline="0" dirty="0"/>
              <a:t>Fundraising – you will have a chance to encourage your friends, family, co-workers, consultants, etc. to vote for your favorite designed structures thru the OFB website by donating directly to them.</a:t>
            </a:r>
          </a:p>
        </p:txBody>
      </p:sp>
      <p:sp>
        <p:nvSpPr>
          <p:cNvPr id="4" name="Slide Number Placeholder 3"/>
          <p:cNvSpPr>
            <a:spLocks noGrp="1"/>
          </p:cNvSpPr>
          <p:nvPr>
            <p:ph type="sldNum" sz="quarter" idx="10"/>
          </p:nvPr>
        </p:nvSpPr>
        <p:spPr/>
        <p:txBody>
          <a:bodyPr/>
          <a:lstStyle/>
          <a:p>
            <a:fld id="{82405B12-953A-45F8-8D2F-BC046B1A6308}" type="slidenum">
              <a:rPr lang="en-US" smtClean="0"/>
              <a:pPr/>
              <a:t>6</a:t>
            </a:fld>
            <a:endParaRPr lang="en-US" dirty="0"/>
          </a:p>
        </p:txBody>
      </p:sp>
    </p:spTree>
    <p:extLst>
      <p:ext uri="{BB962C8B-B14F-4D97-AF65-F5344CB8AC3E}">
        <p14:creationId xmlns:p14="http://schemas.microsoft.com/office/powerpoint/2010/main" val="401474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option is to be a sponsor which helps cover some of the expenses and services to make this event possible.  Our expenses for the virtual mainly cover our website maintenance and the overhead costs.  If you are interested in being a sponsor, please email us.  </a:t>
            </a:r>
          </a:p>
          <a:p>
            <a:endParaRPr lang="en-US" dirty="0"/>
          </a:p>
          <a:p>
            <a:r>
              <a:rPr lang="en-US" dirty="0"/>
              <a:t>Currently, BRIC is committed at the Food Cart Lunch level.</a:t>
            </a:r>
          </a:p>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7</a:t>
            </a:fld>
            <a:endParaRPr lang="en-US" dirty="0"/>
          </a:p>
        </p:txBody>
      </p:sp>
    </p:spTree>
    <p:extLst>
      <p:ext uri="{BB962C8B-B14F-4D97-AF65-F5344CB8AC3E}">
        <p14:creationId xmlns:p14="http://schemas.microsoft.com/office/powerpoint/2010/main" val="175285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is volunteering to organize our event.  There are several ways to help such as becoming part of the committee or just helping us out during the event (next year).  You can see here some of the positions where we need help. If you are interested, please email us at info.</a:t>
            </a:r>
          </a:p>
        </p:txBody>
      </p:sp>
      <p:sp>
        <p:nvSpPr>
          <p:cNvPr id="4" name="Slide Number Placeholder 3"/>
          <p:cNvSpPr>
            <a:spLocks noGrp="1"/>
          </p:cNvSpPr>
          <p:nvPr>
            <p:ph type="sldNum" sz="quarter" idx="10"/>
          </p:nvPr>
        </p:nvSpPr>
        <p:spPr/>
        <p:txBody>
          <a:bodyPr/>
          <a:lstStyle/>
          <a:p>
            <a:fld id="{82405B12-953A-45F8-8D2F-BC046B1A6308}" type="slidenum">
              <a:rPr lang="en-US" smtClean="0"/>
              <a:pPr/>
              <a:t>8</a:t>
            </a:fld>
            <a:endParaRPr lang="en-US" dirty="0"/>
          </a:p>
        </p:txBody>
      </p:sp>
    </p:spTree>
    <p:extLst>
      <p:ext uri="{BB962C8B-B14F-4D97-AF65-F5344CB8AC3E}">
        <p14:creationId xmlns:p14="http://schemas.microsoft.com/office/powerpoint/2010/main" val="192060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way to help on the corporate level is by forming a team.  Show us your creativity  and what you can do.  We ask for all design teams be anchored by firm who is in the A/E/C community.  </a:t>
            </a:r>
          </a:p>
        </p:txBody>
      </p:sp>
      <p:sp>
        <p:nvSpPr>
          <p:cNvPr id="4" name="Slide Number Placeholder 3"/>
          <p:cNvSpPr>
            <a:spLocks noGrp="1"/>
          </p:cNvSpPr>
          <p:nvPr>
            <p:ph type="sldNum" sz="quarter" idx="10"/>
          </p:nvPr>
        </p:nvSpPr>
        <p:spPr/>
        <p:txBody>
          <a:bodyPr/>
          <a:lstStyle/>
          <a:p>
            <a:fld id="{82405B12-953A-45F8-8D2F-BC046B1A6308}" type="slidenum">
              <a:rPr lang="en-US" smtClean="0"/>
              <a:pPr/>
              <a:t>9</a:t>
            </a:fld>
            <a:endParaRPr lang="en-US" dirty="0"/>
          </a:p>
        </p:txBody>
      </p:sp>
    </p:spTree>
    <p:extLst>
      <p:ext uri="{BB962C8B-B14F-4D97-AF65-F5344CB8AC3E}">
        <p14:creationId xmlns:p14="http://schemas.microsoft.com/office/powerpoint/2010/main" val="36188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3504" y="274638"/>
            <a:ext cx="7086600" cy="1143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2494A-33A3-4148-B7C5-411E218EA2BC}" type="datetimeFigureOut">
              <a:rPr lang="en-US" smtClean="0">
                <a:solidFill>
                  <a:prstClr val="black">
                    <a:tint val="75000"/>
                  </a:prstClr>
                </a:solidFill>
              </a:rPr>
              <a:pPr/>
              <a:t>5/25/2021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71859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508001" y="609600"/>
            <a:ext cx="6447501"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4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9"/>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6786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508001" y="4800600"/>
            <a:ext cx="64475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a:spLocks noGrp="1"/>
          </p:cNvSpPr>
          <p:nvPr>
            <p:ph type="pic" idx="2"/>
          </p:nvPr>
        </p:nvSpPr>
        <p:spPr>
          <a:xfrm>
            <a:off x="508001" y="609600"/>
            <a:ext cx="6447501" cy="3845718"/>
          </a:xfrm>
          <a:prstGeom prst="rect">
            <a:avLst/>
          </a:prstGeom>
          <a:noFill/>
          <a:ln>
            <a:noFill/>
          </a:ln>
        </p:spPr>
        <p:txBody>
          <a:bodyPr spcFirstLastPara="1" wrap="square" lIns="91425" tIns="45700" rIns="91425" bIns="45700" anchor="t" anchorCtr="0">
            <a:noAutofit/>
          </a:bodyPr>
          <a:lstStyle>
            <a:lvl1pPr marR="0" lvl="0" algn="ctr"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10"/>
          <p:cNvSpPr txBox="1">
            <a:spLocks noGrp="1"/>
          </p:cNvSpPr>
          <p:nvPr>
            <p:ph type="body" idx="1"/>
          </p:nvPr>
        </p:nvSpPr>
        <p:spPr>
          <a:xfrm>
            <a:off x="508001" y="5367338"/>
            <a:ext cx="6447500" cy="67402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960"/>
              <a:buNone/>
              <a:defRPr sz="900"/>
            </a:lvl1pPr>
            <a:lvl2pPr marL="685800" lvl="1" indent="-171450" algn="l">
              <a:spcBef>
                <a:spcPts val="750"/>
              </a:spcBef>
              <a:spcAft>
                <a:spcPts val="0"/>
              </a:spcAft>
              <a:buSzPts val="960"/>
              <a:buNone/>
              <a:defRPr sz="900"/>
            </a:lvl2pPr>
            <a:lvl3pPr marL="1028700" lvl="2" indent="-171450" algn="l">
              <a:spcBef>
                <a:spcPts val="750"/>
              </a:spcBef>
              <a:spcAft>
                <a:spcPts val="0"/>
              </a:spcAft>
              <a:buSzPts val="800"/>
              <a:buNone/>
              <a:defRPr sz="750"/>
            </a:lvl3pPr>
            <a:lvl4pPr marL="1371600" lvl="3" indent="-171450" algn="l">
              <a:spcBef>
                <a:spcPts val="750"/>
              </a:spcBef>
              <a:spcAft>
                <a:spcPts val="0"/>
              </a:spcAft>
              <a:buSzPts val="720"/>
              <a:buNone/>
              <a:defRPr sz="675"/>
            </a:lvl4pPr>
            <a:lvl5pPr marL="1714500" lvl="4" indent="-171450" algn="l">
              <a:spcBef>
                <a:spcPts val="750"/>
              </a:spcBef>
              <a:spcAft>
                <a:spcPts val="0"/>
              </a:spcAft>
              <a:buSzPts val="720"/>
              <a:buNone/>
              <a:defRPr sz="675"/>
            </a:lvl5pPr>
            <a:lvl6pPr marL="2057400" lvl="5" indent="-171450" algn="l">
              <a:spcBef>
                <a:spcPts val="750"/>
              </a:spcBef>
              <a:spcAft>
                <a:spcPts val="0"/>
              </a:spcAft>
              <a:buSzPts val="720"/>
              <a:buNone/>
              <a:defRPr sz="675"/>
            </a:lvl6pPr>
            <a:lvl7pPr marL="2400300" lvl="6" indent="-171450" algn="l">
              <a:spcBef>
                <a:spcPts val="750"/>
              </a:spcBef>
              <a:spcAft>
                <a:spcPts val="0"/>
              </a:spcAft>
              <a:buSzPts val="720"/>
              <a:buNone/>
              <a:defRPr sz="675"/>
            </a:lvl7pPr>
            <a:lvl8pPr marL="2743200" lvl="7" indent="-171450" algn="l">
              <a:spcBef>
                <a:spcPts val="750"/>
              </a:spcBef>
              <a:spcAft>
                <a:spcPts val="0"/>
              </a:spcAft>
              <a:buSzPts val="720"/>
              <a:buNone/>
              <a:defRPr sz="675"/>
            </a:lvl8pPr>
            <a:lvl9pPr marL="3086100" lvl="8" indent="-171450" algn="l">
              <a:spcBef>
                <a:spcPts val="750"/>
              </a:spcBef>
              <a:spcAft>
                <a:spcPts val="0"/>
              </a:spcAft>
              <a:buSzPts val="720"/>
              <a:buNone/>
              <a:defRPr sz="675"/>
            </a:lvl9pPr>
          </a:lstStyle>
          <a:p>
            <a:endParaRPr/>
          </a:p>
        </p:txBody>
      </p:sp>
      <p:sp>
        <p:nvSpPr>
          <p:cNvPr id="91" name="Google Shape;91;p10"/>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66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508001" y="609600"/>
            <a:ext cx="6447501"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body" idx="1"/>
          </p:nvPr>
        </p:nvSpPr>
        <p:spPr>
          <a:xfrm>
            <a:off x="508001" y="4470400"/>
            <a:ext cx="6447501" cy="1570962"/>
          </a:xfrm>
          <a:prstGeom prst="rect">
            <a:avLst/>
          </a:prstGeom>
          <a:noFill/>
          <a:ln>
            <a:noFill/>
          </a:ln>
        </p:spPr>
        <p:txBody>
          <a:bodyPr spcFirstLastPara="1" wrap="square" lIns="91425" tIns="45700" rIns="91425" bIns="45700" anchor="ctr" anchorCtr="0">
            <a:normAutofit/>
          </a:bodyPr>
          <a:lstStyle>
            <a:lvl1pPr marL="342900" lvl="0" indent="-171450" algn="l">
              <a:spcBef>
                <a:spcPts val="750"/>
              </a:spcBef>
              <a:spcAft>
                <a:spcPts val="0"/>
              </a:spcAft>
              <a:buSzPts val="1440"/>
              <a:buNone/>
              <a:defRPr sz="1350">
                <a:solidFill>
                  <a:srgbClr val="3F3F3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endParaRPr/>
          </a:p>
        </p:txBody>
      </p:sp>
      <p:sp>
        <p:nvSpPr>
          <p:cNvPr id="97" name="Google Shape;97;p11"/>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030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698500" y="609600"/>
            <a:ext cx="6070601"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a:off x="1024604" y="3632200"/>
            <a:ext cx="5418393" cy="381000"/>
          </a:xfrm>
          <a:prstGeom prst="rect">
            <a:avLst/>
          </a:prstGeom>
          <a:noFill/>
          <a:ln>
            <a:noFill/>
          </a:ln>
        </p:spPr>
        <p:txBody>
          <a:bodyPr spcFirstLastPara="1" wrap="square" lIns="91425" tIns="45700" rIns="91425" bIns="45700" anchor="ctr" anchorCtr="0">
            <a:noAutofit/>
          </a:bodyPr>
          <a:lstStyle>
            <a:lvl1pPr marL="342900" lvl="0" indent="-171450" algn="l">
              <a:spcBef>
                <a:spcPts val="750"/>
              </a:spcBef>
              <a:spcAft>
                <a:spcPts val="0"/>
              </a:spcAft>
              <a:buSzPts val="1280"/>
              <a:buFont typeface="Trebuchet MS"/>
              <a:buNone/>
              <a:defRPr sz="1200">
                <a:solidFill>
                  <a:srgbClr val="7F7F7F"/>
                </a:solidFill>
              </a:defRPr>
            </a:lvl1pPr>
            <a:lvl2pPr marL="685800" lvl="1" indent="-171450" algn="l">
              <a:spcBef>
                <a:spcPts val="750"/>
              </a:spcBef>
              <a:spcAft>
                <a:spcPts val="0"/>
              </a:spcAft>
              <a:buSzPts val="1280"/>
              <a:buFont typeface="Trebuchet MS"/>
              <a:buNone/>
              <a:defRPr/>
            </a:lvl2pPr>
            <a:lvl3pPr marL="1028700" lvl="2" indent="-171450" algn="l">
              <a:spcBef>
                <a:spcPts val="750"/>
              </a:spcBef>
              <a:spcAft>
                <a:spcPts val="0"/>
              </a:spcAft>
              <a:buSzPts val="1120"/>
              <a:buFont typeface="Trebuchet MS"/>
              <a:buNone/>
              <a:defRPr/>
            </a:lvl3pPr>
            <a:lvl4pPr marL="1371600" lvl="3" indent="-171450" algn="l">
              <a:spcBef>
                <a:spcPts val="750"/>
              </a:spcBef>
              <a:spcAft>
                <a:spcPts val="0"/>
              </a:spcAft>
              <a:buSzPts val="960"/>
              <a:buFont typeface="Trebuchet MS"/>
              <a:buNone/>
              <a:defRPr/>
            </a:lvl4pPr>
            <a:lvl5pPr marL="1714500" lvl="4" indent="-171450" algn="l">
              <a:spcBef>
                <a:spcPts val="750"/>
              </a:spcBef>
              <a:spcAft>
                <a:spcPts val="0"/>
              </a:spcAft>
              <a:buSzPts val="960"/>
              <a:buFont typeface="Trebuchet MS"/>
              <a:buNone/>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103" name="Google Shape;103;p12"/>
          <p:cNvSpPr txBox="1">
            <a:spLocks noGrp="1"/>
          </p:cNvSpPr>
          <p:nvPr>
            <p:ph type="body" idx="2"/>
          </p:nvPr>
        </p:nvSpPr>
        <p:spPr>
          <a:xfrm>
            <a:off x="508001" y="4470400"/>
            <a:ext cx="6447501" cy="1570962"/>
          </a:xfrm>
          <a:prstGeom prst="rect">
            <a:avLst/>
          </a:prstGeom>
          <a:noFill/>
          <a:ln>
            <a:noFill/>
          </a:ln>
        </p:spPr>
        <p:txBody>
          <a:bodyPr spcFirstLastPara="1" wrap="square" lIns="91425" tIns="45700" rIns="91425" bIns="45700" anchor="ctr" anchorCtr="0">
            <a:normAutofit/>
          </a:bodyPr>
          <a:lstStyle>
            <a:lvl1pPr marL="342900" lvl="0" indent="-171450" algn="l">
              <a:spcBef>
                <a:spcPts val="750"/>
              </a:spcBef>
              <a:spcAft>
                <a:spcPts val="0"/>
              </a:spcAft>
              <a:buSzPts val="1440"/>
              <a:buNone/>
              <a:defRPr sz="1350">
                <a:solidFill>
                  <a:srgbClr val="3F3F3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endParaRPr/>
          </a:p>
        </p:txBody>
      </p:sp>
      <p:sp>
        <p:nvSpPr>
          <p:cNvPr id="104" name="Google Shape;104;p12"/>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7" name="Google Shape;107;p12"/>
          <p:cNvSpPr txBox="1"/>
          <p:nvPr/>
        </p:nvSpPr>
        <p:spPr>
          <a:xfrm>
            <a:off x="406403" y="790378"/>
            <a:ext cx="4572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a:solidFill>
                  <a:srgbClr val="BFE471"/>
                </a:solidFill>
                <a:latin typeface="Arial"/>
                <a:ea typeface="Arial"/>
                <a:cs typeface="Arial"/>
                <a:sym typeface="Arial"/>
              </a:rPr>
              <a:t>“</a:t>
            </a:r>
            <a:endParaRPr sz="1350"/>
          </a:p>
        </p:txBody>
      </p:sp>
      <p:sp>
        <p:nvSpPr>
          <p:cNvPr id="108" name="Google Shape;108;p12"/>
          <p:cNvSpPr txBox="1"/>
          <p:nvPr/>
        </p:nvSpPr>
        <p:spPr>
          <a:xfrm>
            <a:off x="6669758" y="2886556"/>
            <a:ext cx="4572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a:solidFill>
                  <a:srgbClr val="BFE471"/>
                </a:solidFill>
                <a:latin typeface="Arial"/>
                <a:ea typeface="Arial"/>
                <a:cs typeface="Arial"/>
                <a:sym typeface="Arial"/>
              </a:rPr>
              <a:t>”</a:t>
            </a:r>
            <a:endParaRPr sz="1350">
              <a:solidFill>
                <a:srgbClr val="BFE471"/>
              </a:solidFill>
              <a:latin typeface="Arial"/>
              <a:ea typeface="Arial"/>
              <a:cs typeface="Arial"/>
              <a:sym typeface="Arial"/>
            </a:endParaRPr>
          </a:p>
        </p:txBody>
      </p:sp>
    </p:spTree>
    <p:extLst>
      <p:ext uri="{BB962C8B-B14F-4D97-AF65-F5344CB8AC3E}">
        <p14:creationId xmlns:p14="http://schemas.microsoft.com/office/powerpoint/2010/main" val="2237759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508001" y="1931988"/>
            <a:ext cx="6447501"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body" idx="1"/>
          </p:nvPr>
        </p:nvSpPr>
        <p:spPr>
          <a:xfrm>
            <a:off x="508001" y="4527448"/>
            <a:ext cx="6447501" cy="151391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440"/>
              <a:buNone/>
              <a:defRPr sz="1350">
                <a:solidFill>
                  <a:srgbClr val="3F3F3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endParaRPr/>
          </a:p>
        </p:txBody>
      </p:sp>
      <p:sp>
        <p:nvSpPr>
          <p:cNvPr id="112" name="Google Shape;112;p13"/>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3588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698500" y="609600"/>
            <a:ext cx="6070601"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body" idx="1"/>
          </p:nvPr>
        </p:nvSpPr>
        <p:spPr>
          <a:xfrm>
            <a:off x="507999" y="4013200"/>
            <a:ext cx="6447502" cy="514248"/>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Font typeface="Trebuchet MS"/>
              <a:buNone/>
              <a:defRPr sz="1800">
                <a:solidFill>
                  <a:srgbClr val="3F3F3F"/>
                </a:solidFill>
              </a:defRPr>
            </a:lvl1pPr>
            <a:lvl2pPr marL="685800" lvl="1" indent="-171450" algn="l">
              <a:spcBef>
                <a:spcPts val="750"/>
              </a:spcBef>
              <a:spcAft>
                <a:spcPts val="0"/>
              </a:spcAft>
              <a:buSzPts val="1280"/>
              <a:buFont typeface="Trebuchet MS"/>
              <a:buNone/>
              <a:defRPr/>
            </a:lvl2pPr>
            <a:lvl3pPr marL="1028700" lvl="2" indent="-171450" algn="l">
              <a:spcBef>
                <a:spcPts val="750"/>
              </a:spcBef>
              <a:spcAft>
                <a:spcPts val="0"/>
              </a:spcAft>
              <a:buSzPts val="1120"/>
              <a:buFont typeface="Trebuchet MS"/>
              <a:buNone/>
              <a:defRPr/>
            </a:lvl3pPr>
            <a:lvl4pPr marL="1371600" lvl="3" indent="-171450" algn="l">
              <a:spcBef>
                <a:spcPts val="750"/>
              </a:spcBef>
              <a:spcAft>
                <a:spcPts val="0"/>
              </a:spcAft>
              <a:buSzPts val="960"/>
              <a:buFont typeface="Trebuchet MS"/>
              <a:buNone/>
              <a:defRPr/>
            </a:lvl4pPr>
            <a:lvl5pPr marL="1714500" lvl="4" indent="-171450" algn="l">
              <a:spcBef>
                <a:spcPts val="750"/>
              </a:spcBef>
              <a:spcAft>
                <a:spcPts val="0"/>
              </a:spcAft>
              <a:buSzPts val="960"/>
              <a:buFont typeface="Trebuchet MS"/>
              <a:buNone/>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118" name="Google Shape;118;p14"/>
          <p:cNvSpPr txBox="1">
            <a:spLocks noGrp="1"/>
          </p:cNvSpPr>
          <p:nvPr>
            <p:ph type="body" idx="2"/>
          </p:nvPr>
        </p:nvSpPr>
        <p:spPr>
          <a:xfrm>
            <a:off x="508001" y="4527448"/>
            <a:ext cx="6447501" cy="151391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440"/>
              <a:buNone/>
              <a:defRPr sz="1350">
                <a:solidFill>
                  <a:srgbClr val="7F7F7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endParaRPr/>
          </a:p>
        </p:txBody>
      </p:sp>
      <p:sp>
        <p:nvSpPr>
          <p:cNvPr id="119" name="Google Shape;119;p14"/>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4"/>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4"/>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22" name="Google Shape;122;p14"/>
          <p:cNvSpPr txBox="1"/>
          <p:nvPr/>
        </p:nvSpPr>
        <p:spPr>
          <a:xfrm>
            <a:off x="406403" y="790378"/>
            <a:ext cx="4572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a:solidFill>
                  <a:srgbClr val="BFE471"/>
                </a:solidFill>
                <a:latin typeface="Arial"/>
                <a:ea typeface="Arial"/>
                <a:cs typeface="Arial"/>
                <a:sym typeface="Arial"/>
              </a:rPr>
              <a:t>“</a:t>
            </a:r>
            <a:endParaRPr sz="1350"/>
          </a:p>
        </p:txBody>
      </p:sp>
      <p:sp>
        <p:nvSpPr>
          <p:cNvPr id="123" name="Google Shape;123;p14"/>
          <p:cNvSpPr txBox="1"/>
          <p:nvPr/>
        </p:nvSpPr>
        <p:spPr>
          <a:xfrm>
            <a:off x="6669758" y="2886556"/>
            <a:ext cx="4572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6000">
                <a:solidFill>
                  <a:srgbClr val="BFE471"/>
                </a:solidFill>
                <a:latin typeface="Arial"/>
                <a:ea typeface="Arial"/>
                <a:cs typeface="Arial"/>
                <a:sym typeface="Arial"/>
              </a:rPr>
              <a:t>”</a:t>
            </a:r>
            <a:endParaRPr sz="1350"/>
          </a:p>
        </p:txBody>
      </p:sp>
    </p:spTree>
    <p:extLst>
      <p:ext uri="{BB962C8B-B14F-4D97-AF65-F5344CB8AC3E}">
        <p14:creationId xmlns:p14="http://schemas.microsoft.com/office/powerpoint/2010/main" val="3981436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514350" y="609600"/>
            <a:ext cx="644115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507999" y="4013200"/>
            <a:ext cx="6447502" cy="514248"/>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Font typeface="Trebuchet MS"/>
              <a:buNone/>
              <a:defRPr sz="1800">
                <a:solidFill>
                  <a:schemeClr val="accent1"/>
                </a:solidFill>
              </a:defRPr>
            </a:lvl1pPr>
            <a:lvl2pPr marL="685800" lvl="1" indent="-171450" algn="l">
              <a:spcBef>
                <a:spcPts val="750"/>
              </a:spcBef>
              <a:spcAft>
                <a:spcPts val="0"/>
              </a:spcAft>
              <a:buSzPts val="1280"/>
              <a:buFont typeface="Trebuchet MS"/>
              <a:buNone/>
              <a:defRPr/>
            </a:lvl2pPr>
            <a:lvl3pPr marL="1028700" lvl="2" indent="-171450" algn="l">
              <a:spcBef>
                <a:spcPts val="750"/>
              </a:spcBef>
              <a:spcAft>
                <a:spcPts val="0"/>
              </a:spcAft>
              <a:buSzPts val="1120"/>
              <a:buFont typeface="Trebuchet MS"/>
              <a:buNone/>
              <a:defRPr/>
            </a:lvl3pPr>
            <a:lvl4pPr marL="1371600" lvl="3" indent="-171450" algn="l">
              <a:spcBef>
                <a:spcPts val="750"/>
              </a:spcBef>
              <a:spcAft>
                <a:spcPts val="0"/>
              </a:spcAft>
              <a:buSzPts val="960"/>
              <a:buFont typeface="Trebuchet MS"/>
              <a:buNone/>
              <a:defRPr/>
            </a:lvl4pPr>
            <a:lvl5pPr marL="1714500" lvl="4" indent="-171450" algn="l">
              <a:spcBef>
                <a:spcPts val="750"/>
              </a:spcBef>
              <a:spcAft>
                <a:spcPts val="0"/>
              </a:spcAft>
              <a:buSzPts val="960"/>
              <a:buFont typeface="Trebuchet MS"/>
              <a:buNone/>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127" name="Google Shape;127;p15"/>
          <p:cNvSpPr txBox="1">
            <a:spLocks noGrp="1"/>
          </p:cNvSpPr>
          <p:nvPr>
            <p:ph type="body" idx="2"/>
          </p:nvPr>
        </p:nvSpPr>
        <p:spPr>
          <a:xfrm>
            <a:off x="508001" y="4527448"/>
            <a:ext cx="6447501" cy="151391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440"/>
              <a:buNone/>
              <a:defRPr sz="1350">
                <a:solidFill>
                  <a:srgbClr val="7F7F7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endParaRPr/>
          </a:p>
        </p:txBody>
      </p:sp>
      <p:sp>
        <p:nvSpPr>
          <p:cNvPr id="128" name="Google Shape;128;p15"/>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5"/>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5"/>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8410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508001" y="609600"/>
            <a:ext cx="6447501"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rot="5400000">
            <a:off x="1791365" y="877226"/>
            <a:ext cx="3880773" cy="6447501"/>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134" name="Google Shape;134;p16"/>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332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rot="5400000">
            <a:off x="3839308" y="2746047"/>
            <a:ext cx="5251451" cy="97855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rot="5400000">
            <a:off x="529833" y="587769"/>
            <a:ext cx="5251450" cy="5295113"/>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140" name="Google Shape;140;p17"/>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9738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745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5/25/2021</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588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6"/>
        <p:cNvGrpSpPr/>
        <p:nvPr/>
      </p:nvGrpSpPr>
      <p:grpSpPr>
        <a:xfrm>
          <a:off x="0" y="0"/>
          <a:ext cx="0" cy="0"/>
          <a:chOff x="0" y="0"/>
          <a:chExt cx="0" cy="0"/>
        </a:xfrm>
      </p:grpSpPr>
      <p:grpSp>
        <p:nvGrpSpPr>
          <p:cNvPr id="27" name="Google Shape;27;p2"/>
          <p:cNvGrpSpPr/>
          <p:nvPr/>
        </p:nvGrpSpPr>
        <p:grpSpPr>
          <a:xfrm>
            <a:off x="0" y="-8467"/>
            <a:ext cx="9144000" cy="6866467"/>
            <a:chOff x="0" y="-8467"/>
            <a:chExt cx="12192000" cy="6866467"/>
          </a:xfrm>
        </p:grpSpPr>
        <p:cxnSp>
          <p:nvCxnSpPr>
            <p:cNvPr id="28" name="Google Shape;28;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3" name="Google Shape;33;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37" name="Google Shape;37;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38" name="Google Shape;38;p2"/>
          <p:cNvSpPr txBox="1">
            <a:spLocks noGrp="1"/>
          </p:cNvSpPr>
          <p:nvPr>
            <p:ph type="ctrTitle"/>
          </p:nvPr>
        </p:nvSpPr>
        <p:spPr>
          <a:xfrm>
            <a:off x="1130300" y="2404534"/>
            <a:ext cx="5825202"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40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130300" y="4050834"/>
            <a:ext cx="5825202" cy="1096899"/>
          </a:xfrm>
          <a:prstGeom prst="rect">
            <a:avLst/>
          </a:prstGeom>
          <a:noFill/>
          <a:ln>
            <a:noFill/>
          </a:ln>
        </p:spPr>
        <p:txBody>
          <a:bodyPr spcFirstLastPara="1" wrap="square" lIns="91425" tIns="45700" rIns="91425" bIns="45700" anchor="t" anchorCtr="0">
            <a:normAutofit/>
          </a:bodyPr>
          <a:lstStyle>
            <a:lvl1pPr lvl="0" algn="r">
              <a:spcBef>
                <a:spcPts val="750"/>
              </a:spcBef>
              <a:spcAft>
                <a:spcPts val="0"/>
              </a:spcAft>
              <a:buSzPts val="1440"/>
              <a:buNone/>
              <a:defRPr>
                <a:solidFill>
                  <a:srgbClr val="7F7F7F"/>
                </a:solidFill>
              </a:defRPr>
            </a:lvl1pPr>
            <a:lvl2pPr lvl="1" algn="ctr">
              <a:spcBef>
                <a:spcPts val="750"/>
              </a:spcBef>
              <a:spcAft>
                <a:spcPts val="0"/>
              </a:spcAft>
              <a:buSzPts val="1280"/>
              <a:buNone/>
              <a:defRPr>
                <a:solidFill>
                  <a:srgbClr val="888888"/>
                </a:solidFill>
              </a:defRPr>
            </a:lvl2pPr>
            <a:lvl3pPr lvl="2" algn="ctr">
              <a:spcBef>
                <a:spcPts val="750"/>
              </a:spcBef>
              <a:spcAft>
                <a:spcPts val="0"/>
              </a:spcAft>
              <a:buSzPts val="1120"/>
              <a:buNone/>
              <a:defRPr>
                <a:solidFill>
                  <a:srgbClr val="888888"/>
                </a:solidFill>
              </a:defRPr>
            </a:lvl3pPr>
            <a:lvl4pPr lvl="3" algn="ctr">
              <a:spcBef>
                <a:spcPts val="750"/>
              </a:spcBef>
              <a:spcAft>
                <a:spcPts val="0"/>
              </a:spcAft>
              <a:buSzPts val="960"/>
              <a:buNone/>
              <a:defRPr>
                <a:solidFill>
                  <a:srgbClr val="888888"/>
                </a:solidFill>
              </a:defRPr>
            </a:lvl4pPr>
            <a:lvl5pPr lvl="4" algn="ctr">
              <a:spcBef>
                <a:spcPts val="750"/>
              </a:spcBef>
              <a:spcAft>
                <a:spcPts val="0"/>
              </a:spcAft>
              <a:buSzPts val="960"/>
              <a:buNone/>
              <a:defRPr>
                <a:solidFill>
                  <a:srgbClr val="888888"/>
                </a:solidFill>
              </a:defRPr>
            </a:lvl5pPr>
            <a:lvl6pPr lvl="5" algn="ctr">
              <a:spcBef>
                <a:spcPts val="750"/>
              </a:spcBef>
              <a:spcAft>
                <a:spcPts val="0"/>
              </a:spcAft>
              <a:buSzPts val="960"/>
              <a:buNone/>
              <a:defRPr>
                <a:solidFill>
                  <a:srgbClr val="888888"/>
                </a:solidFill>
              </a:defRPr>
            </a:lvl6pPr>
            <a:lvl7pPr lvl="6" algn="ctr">
              <a:spcBef>
                <a:spcPts val="750"/>
              </a:spcBef>
              <a:spcAft>
                <a:spcPts val="0"/>
              </a:spcAft>
              <a:buSzPts val="960"/>
              <a:buNone/>
              <a:defRPr>
                <a:solidFill>
                  <a:srgbClr val="888888"/>
                </a:solidFill>
              </a:defRPr>
            </a:lvl7pPr>
            <a:lvl8pPr lvl="7" algn="ctr">
              <a:spcBef>
                <a:spcPts val="750"/>
              </a:spcBef>
              <a:spcAft>
                <a:spcPts val="0"/>
              </a:spcAft>
              <a:buSzPts val="960"/>
              <a:buNone/>
              <a:defRPr>
                <a:solidFill>
                  <a:srgbClr val="888888"/>
                </a:solidFill>
              </a:defRPr>
            </a:lvl8pPr>
            <a:lvl9pPr lvl="8" algn="ctr">
              <a:spcBef>
                <a:spcPts val="75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972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508001" y="609600"/>
            <a:ext cx="6447501"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2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508001" y="2160590"/>
            <a:ext cx="6447501" cy="3880773"/>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46" name="Google Shape;46;p3"/>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272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508001" y="1498604"/>
            <a:ext cx="2890896"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3570346" y="514925"/>
            <a:ext cx="3385156" cy="5526437"/>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52" name="Google Shape;52;p4"/>
          <p:cNvSpPr txBox="1">
            <a:spLocks noGrp="1"/>
          </p:cNvSpPr>
          <p:nvPr>
            <p:ph type="body" idx="2"/>
          </p:nvPr>
        </p:nvSpPr>
        <p:spPr>
          <a:xfrm>
            <a:off x="508001" y="2777069"/>
            <a:ext cx="2890896" cy="2584449"/>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120"/>
              <a:buNone/>
              <a:defRPr sz="1050"/>
            </a:lvl1pPr>
            <a:lvl2pPr marL="685800" lvl="1" indent="-171450" algn="l">
              <a:spcBef>
                <a:spcPts val="750"/>
              </a:spcBef>
              <a:spcAft>
                <a:spcPts val="0"/>
              </a:spcAft>
              <a:buSzPts val="1120"/>
              <a:buNone/>
              <a:defRPr sz="1050"/>
            </a:lvl2pPr>
            <a:lvl3pPr marL="1028700" lvl="2" indent="-171450" algn="l">
              <a:spcBef>
                <a:spcPts val="750"/>
              </a:spcBef>
              <a:spcAft>
                <a:spcPts val="0"/>
              </a:spcAft>
              <a:buSzPts val="960"/>
              <a:buNone/>
              <a:defRPr sz="900"/>
            </a:lvl3pPr>
            <a:lvl4pPr marL="1371600" lvl="3" indent="-171450" algn="l">
              <a:spcBef>
                <a:spcPts val="750"/>
              </a:spcBef>
              <a:spcAft>
                <a:spcPts val="0"/>
              </a:spcAft>
              <a:buSzPts val="800"/>
              <a:buNone/>
              <a:defRPr sz="750"/>
            </a:lvl4pPr>
            <a:lvl5pPr marL="1714500" lvl="4" indent="-171450" algn="l">
              <a:spcBef>
                <a:spcPts val="750"/>
              </a:spcBef>
              <a:spcAft>
                <a:spcPts val="0"/>
              </a:spcAft>
              <a:buSzPts val="800"/>
              <a:buNone/>
              <a:defRPr sz="750"/>
            </a:lvl5pPr>
            <a:lvl6pPr marL="2057400" lvl="5" indent="-171450" algn="l">
              <a:spcBef>
                <a:spcPts val="750"/>
              </a:spcBef>
              <a:spcAft>
                <a:spcPts val="0"/>
              </a:spcAft>
              <a:buSzPts val="800"/>
              <a:buNone/>
              <a:defRPr sz="750"/>
            </a:lvl6pPr>
            <a:lvl7pPr marL="2400300" lvl="6" indent="-171450" algn="l">
              <a:spcBef>
                <a:spcPts val="750"/>
              </a:spcBef>
              <a:spcAft>
                <a:spcPts val="0"/>
              </a:spcAft>
              <a:buSzPts val="800"/>
              <a:buNone/>
              <a:defRPr sz="750"/>
            </a:lvl7pPr>
            <a:lvl8pPr marL="2743200" lvl="7" indent="-171450" algn="l">
              <a:spcBef>
                <a:spcPts val="750"/>
              </a:spcBef>
              <a:spcAft>
                <a:spcPts val="0"/>
              </a:spcAft>
              <a:buSzPts val="800"/>
              <a:buNone/>
              <a:defRPr sz="750"/>
            </a:lvl8pPr>
            <a:lvl9pPr marL="3086100" lvl="8" indent="-171450" algn="l">
              <a:spcBef>
                <a:spcPts val="750"/>
              </a:spcBef>
              <a:spcAft>
                <a:spcPts val="0"/>
              </a:spcAft>
              <a:buSzPts val="800"/>
              <a:buNone/>
              <a:defRPr sz="750"/>
            </a:lvl9pPr>
          </a:lstStyle>
          <a:p>
            <a:endParaRPr/>
          </a:p>
        </p:txBody>
      </p:sp>
      <p:sp>
        <p:nvSpPr>
          <p:cNvPr id="53" name="Google Shape;53;p4"/>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863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508001" y="609600"/>
            <a:ext cx="6447501"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body" idx="1"/>
          </p:nvPr>
        </p:nvSpPr>
        <p:spPr>
          <a:xfrm>
            <a:off x="508001" y="2160589"/>
            <a:ext cx="3138026" cy="3880772"/>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59" name="Google Shape;59;p5"/>
          <p:cNvSpPr txBox="1">
            <a:spLocks noGrp="1"/>
          </p:cNvSpPr>
          <p:nvPr>
            <p:ph type="body" idx="2"/>
          </p:nvPr>
        </p:nvSpPr>
        <p:spPr>
          <a:xfrm>
            <a:off x="3817477" y="2160590"/>
            <a:ext cx="3138026" cy="3880773"/>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60" name="Google Shape;60;p5"/>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917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508001" y="2700868"/>
            <a:ext cx="6447501"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508001" y="4527448"/>
            <a:ext cx="6447501" cy="860400"/>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600"/>
              <a:buNone/>
              <a:defRPr sz="1500">
                <a:solidFill>
                  <a:srgbClr val="7F7F7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endParaRPr/>
          </a:p>
        </p:txBody>
      </p:sp>
      <p:sp>
        <p:nvSpPr>
          <p:cNvPr id="66" name="Google Shape;66;p6"/>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6514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9"/>
        <p:cNvGrpSpPr/>
        <p:nvPr/>
      </p:nvGrpSpPr>
      <p:grpSpPr>
        <a:xfrm>
          <a:off x="0" y="0"/>
          <a:ext cx="0" cy="0"/>
          <a:chOff x="0" y="0"/>
          <a:chExt cx="0" cy="0"/>
        </a:xfrm>
      </p:grpSpPr>
      <p:sp>
        <p:nvSpPr>
          <p:cNvPr id="70" name="Google Shape;70;p7"/>
          <p:cNvSpPr txBox="1">
            <a:spLocks noGrp="1"/>
          </p:cNvSpPr>
          <p:nvPr>
            <p:ph type="title"/>
          </p:nvPr>
        </p:nvSpPr>
        <p:spPr>
          <a:xfrm>
            <a:off x="508001" y="609600"/>
            <a:ext cx="6447501"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body" idx="1"/>
          </p:nvPr>
        </p:nvSpPr>
        <p:spPr>
          <a:xfrm>
            <a:off x="506809" y="2160983"/>
            <a:ext cx="3139217" cy="576262"/>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None/>
              <a:defRPr sz="1800" b="0"/>
            </a:lvl1pPr>
            <a:lvl2pPr marL="685800" lvl="1" indent="-171450" algn="l">
              <a:spcBef>
                <a:spcPts val="750"/>
              </a:spcBef>
              <a:spcAft>
                <a:spcPts val="0"/>
              </a:spcAft>
              <a:buSzPts val="1600"/>
              <a:buNone/>
              <a:defRPr sz="1500" b="1"/>
            </a:lvl2pPr>
            <a:lvl3pPr marL="1028700" lvl="2" indent="-171450" algn="l">
              <a:spcBef>
                <a:spcPts val="750"/>
              </a:spcBef>
              <a:spcAft>
                <a:spcPts val="0"/>
              </a:spcAft>
              <a:buSzPts val="1440"/>
              <a:buNone/>
              <a:defRPr sz="1350" b="1"/>
            </a:lvl3pPr>
            <a:lvl4pPr marL="1371600" lvl="3" indent="-171450" algn="l">
              <a:spcBef>
                <a:spcPts val="750"/>
              </a:spcBef>
              <a:spcAft>
                <a:spcPts val="0"/>
              </a:spcAft>
              <a:buSzPts val="1280"/>
              <a:buNone/>
              <a:defRPr sz="1200" b="1"/>
            </a:lvl4pPr>
            <a:lvl5pPr marL="1714500" lvl="4" indent="-171450" algn="l">
              <a:spcBef>
                <a:spcPts val="750"/>
              </a:spcBef>
              <a:spcAft>
                <a:spcPts val="0"/>
              </a:spcAft>
              <a:buSzPts val="1280"/>
              <a:buNone/>
              <a:defRPr sz="1200" b="1"/>
            </a:lvl5pPr>
            <a:lvl6pPr marL="2057400" lvl="5" indent="-171450" algn="l">
              <a:spcBef>
                <a:spcPts val="750"/>
              </a:spcBef>
              <a:spcAft>
                <a:spcPts val="0"/>
              </a:spcAft>
              <a:buSzPts val="1280"/>
              <a:buNone/>
              <a:defRPr sz="1200" b="1"/>
            </a:lvl6pPr>
            <a:lvl7pPr marL="2400300" lvl="6" indent="-171450" algn="l">
              <a:spcBef>
                <a:spcPts val="750"/>
              </a:spcBef>
              <a:spcAft>
                <a:spcPts val="0"/>
              </a:spcAft>
              <a:buSzPts val="1280"/>
              <a:buNone/>
              <a:defRPr sz="1200" b="1"/>
            </a:lvl7pPr>
            <a:lvl8pPr marL="2743200" lvl="7" indent="-171450" algn="l">
              <a:spcBef>
                <a:spcPts val="750"/>
              </a:spcBef>
              <a:spcAft>
                <a:spcPts val="0"/>
              </a:spcAft>
              <a:buSzPts val="1280"/>
              <a:buNone/>
              <a:defRPr sz="1200" b="1"/>
            </a:lvl8pPr>
            <a:lvl9pPr marL="3086100" lvl="8" indent="-171450" algn="l">
              <a:spcBef>
                <a:spcPts val="750"/>
              </a:spcBef>
              <a:spcAft>
                <a:spcPts val="0"/>
              </a:spcAft>
              <a:buSzPts val="1280"/>
              <a:buNone/>
              <a:defRPr sz="1200" b="1"/>
            </a:lvl9pPr>
          </a:lstStyle>
          <a:p>
            <a:endParaRPr/>
          </a:p>
        </p:txBody>
      </p:sp>
      <p:sp>
        <p:nvSpPr>
          <p:cNvPr id="72" name="Google Shape;72;p7"/>
          <p:cNvSpPr txBox="1">
            <a:spLocks noGrp="1"/>
          </p:cNvSpPr>
          <p:nvPr>
            <p:ph type="body" idx="2"/>
          </p:nvPr>
        </p:nvSpPr>
        <p:spPr>
          <a:xfrm>
            <a:off x="506809" y="2737246"/>
            <a:ext cx="3139217" cy="3304117"/>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73" name="Google Shape;73;p7"/>
          <p:cNvSpPr txBox="1">
            <a:spLocks noGrp="1"/>
          </p:cNvSpPr>
          <p:nvPr>
            <p:ph type="body" idx="3"/>
          </p:nvPr>
        </p:nvSpPr>
        <p:spPr>
          <a:xfrm>
            <a:off x="3816287" y="2160983"/>
            <a:ext cx="3139214" cy="576262"/>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None/>
              <a:defRPr sz="1800" b="0"/>
            </a:lvl1pPr>
            <a:lvl2pPr marL="685800" lvl="1" indent="-171450" algn="l">
              <a:spcBef>
                <a:spcPts val="750"/>
              </a:spcBef>
              <a:spcAft>
                <a:spcPts val="0"/>
              </a:spcAft>
              <a:buSzPts val="1600"/>
              <a:buNone/>
              <a:defRPr sz="1500" b="1"/>
            </a:lvl2pPr>
            <a:lvl3pPr marL="1028700" lvl="2" indent="-171450" algn="l">
              <a:spcBef>
                <a:spcPts val="750"/>
              </a:spcBef>
              <a:spcAft>
                <a:spcPts val="0"/>
              </a:spcAft>
              <a:buSzPts val="1440"/>
              <a:buNone/>
              <a:defRPr sz="1350" b="1"/>
            </a:lvl3pPr>
            <a:lvl4pPr marL="1371600" lvl="3" indent="-171450" algn="l">
              <a:spcBef>
                <a:spcPts val="750"/>
              </a:spcBef>
              <a:spcAft>
                <a:spcPts val="0"/>
              </a:spcAft>
              <a:buSzPts val="1280"/>
              <a:buNone/>
              <a:defRPr sz="1200" b="1"/>
            </a:lvl4pPr>
            <a:lvl5pPr marL="1714500" lvl="4" indent="-171450" algn="l">
              <a:spcBef>
                <a:spcPts val="750"/>
              </a:spcBef>
              <a:spcAft>
                <a:spcPts val="0"/>
              </a:spcAft>
              <a:buSzPts val="1280"/>
              <a:buNone/>
              <a:defRPr sz="1200" b="1"/>
            </a:lvl5pPr>
            <a:lvl6pPr marL="2057400" lvl="5" indent="-171450" algn="l">
              <a:spcBef>
                <a:spcPts val="750"/>
              </a:spcBef>
              <a:spcAft>
                <a:spcPts val="0"/>
              </a:spcAft>
              <a:buSzPts val="1280"/>
              <a:buNone/>
              <a:defRPr sz="1200" b="1"/>
            </a:lvl6pPr>
            <a:lvl7pPr marL="2400300" lvl="6" indent="-171450" algn="l">
              <a:spcBef>
                <a:spcPts val="750"/>
              </a:spcBef>
              <a:spcAft>
                <a:spcPts val="0"/>
              </a:spcAft>
              <a:buSzPts val="1280"/>
              <a:buNone/>
              <a:defRPr sz="1200" b="1"/>
            </a:lvl7pPr>
            <a:lvl8pPr marL="2743200" lvl="7" indent="-171450" algn="l">
              <a:spcBef>
                <a:spcPts val="750"/>
              </a:spcBef>
              <a:spcAft>
                <a:spcPts val="0"/>
              </a:spcAft>
              <a:buSzPts val="1280"/>
              <a:buNone/>
              <a:defRPr sz="1200" b="1"/>
            </a:lvl8pPr>
            <a:lvl9pPr marL="3086100" lvl="8" indent="-171450" algn="l">
              <a:spcBef>
                <a:spcPts val="750"/>
              </a:spcBef>
              <a:spcAft>
                <a:spcPts val="0"/>
              </a:spcAft>
              <a:buSzPts val="1280"/>
              <a:buNone/>
              <a:defRPr sz="1200" b="1"/>
            </a:lvl9pPr>
          </a:lstStyle>
          <a:p>
            <a:endParaRPr/>
          </a:p>
        </p:txBody>
      </p:sp>
      <p:sp>
        <p:nvSpPr>
          <p:cNvPr id="74" name="Google Shape;74;p7"/>
          <p:cNvSpPr txBox="1">
            <a:spLocks noGrp="1"/>
          </p:cNvSpPr>
          <p:nvPr>
            <p:ph type="body" idx="4"/>
          </p:nvPr>
        </p:nvSpPr>
        <p:spPr>
          <a:xfrm>
            <a:off x="3816288" y="2737246"/>
            <a:ext cx="3139213" cy="3304117"/>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endParaRPr/>
          </a:p>
        </p:txBody>
      </p:sp>
      <p:sp>
        <p:nvSpPr>
          <p:cNvPr id="75" name="Google Shape;75;p7"/>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94634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175" y="6400800"/>
            <a:ext cx="9144000" cy="457200"/>
          </a:xfrm>
          <a:prstGeom prst="rect">
            <a:avLst/>
          </a:prstGeom>
          <a:solidFill>
            <a:srgbClr val="8C9E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endParaRPr lang="en-US" sz="1400" b="1" dirty="0">
              <a:solidFill>
                <a:prstClr val="white"/>
              </a:solidFill>
              <a:latin typeface="Calibri Light" panose="020F0302020204030204" pitchFamily="34" charset="0"/>
            </a:endParaRPr>
          </a:p>
        </p:txBody>
      </p:sp>
      <p:sp>
        <p:nvSpPr>
          <p:cNvPr id="8" name="Rectangle 7"/>
          <p:cNvSpPr/>
          <p:nvPr userDrawn="1"/>
        </p:nvSpPr>
        <p:spPr>
          <a:xfrm>
            <a:off x="15" y="6334316"/>
            <a:ext cx="9144000" cy="64008"/>
          </a:xfrm>
          <a:prstGeom prst="rect">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551487536"/>
      </p:ext>
    </p:extLst>
  </p:cSld>
  <p:clrMap bg1="lt1" tx1="dk1" bg2="lt2" tx2="dk2" accent1="accent1" accent2="accent2" accent3="accent3" accent4="accent4" accent5="accent5" accent6="accent6" hlink="hlink" folHlink="folHlink"/>
  <p:sldLayoutIdLst>
    <p:sldLayoutId id="2147483741" r:id="rId1"/>
    <p:sldLayoutId id="2147483949" r:id="rId2"/>
    <p:sldLayoutId id="2147483950" r:id="rId3"/>
  </p:sldLayoutIdLst>
  <p:txStyles>
    <p:titleStyle>
      <a:lvl1pPr algn="l" defTabSz="914400" rtl="0" eaLnBrk="1" latinLnBrk="0" hangingPunct="1">
        <a:spcBef>
          <a:spcPct val="0"/>
        </a:spcBef>
        <a:buNone/>
        <a:defRPr sz="4400" b="1"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9144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 name="Google Shape;20;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grpSp>
      <p:sp>
        <p:nvSpPr>
          <p:cNvPr id="21" name="Google Shape;21;p1"/>
          <p:cNvSpPr txBox="1">
            <a:spLocks noGrp="1"/>
          </p:cNvSpPr>
          <p:nvPr>
            <p:ph type="title"/>
          </p:nvPr>
        </p:nvSpPr>
        <p:spPr>
          <a:xfrm>
            <a:off x="508001" y="609600"/>
            <a:ext cx="6447501"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508001" y="2160590"/>
            <a:ext cx="6447501"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5403850" y="6041363"/>
            <a:ext cx="68395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75"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675"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675"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675"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675"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675"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675"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675"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675" b="0" i="0" u="none" strike="noStrike" cap="none">
                <a:solidFill>
                  <a:schemeClr val="accen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1223656"/>
      </p:ext>
    </p:extLst>
  </p:cSld>
  <p:clrMap bg1="lt1" tx1="dk1" bg2="dk2"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canstructionpdx.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mailto:Teams@canstructionPDX.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7.jpg"/><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4.jpg"/><Relationship Id="rId4" Type="http://schemas.openxmlformats.org/officeDocument/2006/relationships/image" Target="../media/image43.jpg"/></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7.jpg"/><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04" y="274638"/>
            <a:ext cx="5307696" cy="944562"/>
          </a:xfrm>
        </p:spPr>
        <p:txBody>
          <a:bodyPr>
            <a:normAutofit fontScale="90000"/>
          </a:bodyPr>
          <a:lstStyle/>
          <a:p>
            <a:pPr algn="ctr"/>
            <a:r>
              <a:rPr lang="en-US" dirty="0"/>
              <a:t>2021 Virtual CAN Opener</a:t>
            </a:r>
            <a:endParaRPr lang="en-US" dirty="0">
              <a:solidFill>
                <a:srgbClr val="00B0F0"/>
              </a:solidFill>
            </a:endParaRPr>
          </a:p>
        </p:txBody>
      </p:sp>
      <p:pic>
        <p:nvPicPr>
          <p:cNvPr id="5" name="Picture 4" descr="Logo, company name&#10;&#10;Description automatically generated">
            <a:extLst>
              <a:ext uri="{FF2B5EF4-FFF2-40B4-BE49-F238E27FC236}">
                <a16:creationId xmlns:a16="http://schemas.microsoft.com/office/drawing/2014/main" id="{63CA1200-E262-422A-BB81-56266C2A75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2914" y="6266"/>
            <a:ext cx="3521086" cy="1449859"/>
          </a:xfrm>
          <a:prstGeom prst="rect">
            <a:avLst/>
          </a:prstGeom>
        </p:spPr>
      </p:pic>
      <p:pic>
        <p:nvPicPr>
          <p:cNvPr id="2050" name="Picture 2" descr="Canstruction | Community Service Architects | Henenbery Eddy Portland">
            <a:extLst>
              <a:ext uri="{FF2B5EF4-FFF2-40B4-BE49-F238E27FC236}">
                <a16:creationId xmlns:a16="http://schemas.microsoft.com/office/drawing/2014/main" id="{5AD085BB-7F97-4D07-91D3-E5D572D3059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3794" y="1258329"/>
            <a:ext cx="3038741" cy="25516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LINE &amp; Hennbery Eddy Architects Teamed Up to Build a Structure Out of  Canned Food - INLINE Commercial Construction Inc.">
            <a:extLst>
              <a:ext uri="{FF2B5EF4-FFF2-40B4-BE49-F238E27FC236}">
                <a16:creationId xmlns:a16="http://schemas.microsoft.com/office/drawing/2014/main" id="{13BE14F6-7287-4306-9553-F3631D7580F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00600" y="2170246"/>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nstruction | Community Service Architects | Henenbery Eddy Portland">
            <a:extLst>
              <a:ext uri="{FF2B5EF4-FFF2-40B4-BE49-F238E27FC236}">
                <a16:creationId xmlns:a16="http://schemas.microsoft.com/office/drawing/2014/main" id="{B4FF936B-7693-4EE1-9555-D9076CA044E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54785" y="3849129"/>
            <a:ext cx="28377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9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143000"/>
          </a:xfrm>
        </p:spPr>
        <p:txBody>
          <a:bodyPr>
            <a:noAutofit/>
          </a:bodyPr>
          <a:lstStyle/>
          <a:p>
            <a:r>
              <a:rPr lang="en-US" sz="4000" dirty="0"/>
              <a:t>Be </a:t>
            </a:r>
            <a:r>
              <a:rPr lang="en-US" sz="4000" dirty="0">
                <a:solidFill>
                  <a:srgbClr val="00B0F0"/>
                </a:solidFill>
              </a:rPr>
              <a:t>Inspired; </a:t>
            </a:r>
            <a:r>
              <a:rPr lang="en-US" sz="4000" dirty="0"/>
              <a:t>Be a </a:t>
            </a:r>
            <a:r>
              <a:rPr lang="en-US" sz="4000" dirty="0">
                <a:solidFill>
                  <a:srgbClr val="00B0F0"/>
                </a:solidFill>
              </a:rPr>
              <a:t>Voice</a:t>
            </a:r>
            <a:endParaRPr lang="en-US" sz="4000" dirty="0"/>
          </a:p>
        </p:txBody>
      </p:sp>
      <p:sp>
        <p:nvSpPr>
          <p:cNvPr id="8" name="Content Placeholder 7"/>
          <p:cNvSpPr>
            <a:spLocks noGrp="1"/>
          </p:cNvSpPr>
          <p:nvPr>
            <p:ph idx="1"/>
          </p:nvPr>
        </p:nvSpPr>
        <p:spPr>
          <a:xfrm>
            <a:off x="457200" y="1676400"/>
            <a:ext cx="4114800" cy="3880773"/>
          </a:xfrm>
        </p:spPr>
        <p:txBody>
          <a:bodyPr>
            <a:normAutofit fontScale="92500" lnSpcReduction="20000"/>
          </a:bodyPr>
          <a:lstStyle/>
          <a:p>
            <a:pPr marL="400050" indent="-285750"/>
            <a:r>
              <a:rPr lang="en-US" sz="2800" dirty="0"/>
              <a:t>Illuminating the hunger issue?</a:t>
            </a:r>
            <a:endParaRPr lang="en-US" dirty="0"/>
          </a:p>
          <a:p>
            <a:pPr marL="400050" indent="-285750"/>
            <a:r>
              <a:rPr lang="en-US" sz="2800" dirty="0"/>
              <a:t>Engaging all sectors of the public?</a:t>
            </a:r>
          </a:p>
          <a:p>
            <a:pPr marL="400050" indent="-285750"/>
            <a:r>
              <a:rPr lang="en-US" sz="2800" dirty="0"/>
              <a:t>Showcasing an exciting design?</a:t>
            </a:r>
          </a:p>
          <a:p>
            <a:pPr marL="400050" indent="-285750"/>
            <a:r>
              <a:rPr lang="en-US" sz="2800" dirty="0"/>
              <a:t>Creating a visual </a:t>
            </a:r>
            <a:br>
              <a:rPr lang="en-US" sz="2800" dirty="0"/>
            </a:br>
            <a:r>
              <a:rPr lang="en-US" sz="2800" dirty="0"/>
              <a:t>talking point?</a:t>
            </a:r>
          </a:p>
          <a:p>
            <a:pPr marL="1371600" lvl="4" indent="0">
              <a:buNone/>
            </a:pPr>
            <a:r>
              <a:rPr lang="en-US" sz="3600" dirty="0"/>
              <a:t>		</a:t>
            </a:r>
            <a:r>
              <a:rPr lang="en-US" sz="1800" dirty="0"/>
              <a:t>		</a:t>
            </a:r>
          </a:p>
        </p:txBody>
      </p:sp>
      <p:pic>
        <p:nvPicPr>
          <p:cNvPr id="4098" name="Picture 2" descr="CANstruction utilizes 3D modeling to design Turkey-shaped can structure –  The Eagle's Eye">
            <a:extLst>
              <a:ext uri="{FF2B5EF4-FFF2-40B4-BE49-F238E27FC236}">
                <a16:creationId xmlns:a16="http://schemas.microsoft.com/office/drawing/2014/main" id="{E7C65DDC-558D-4430-BADB-5397F26484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1828800"/>
            <a:ext cx="4057648" cy="270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8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47714" cy="1320800"/>
          </a:xfrm>
        </p:spPr>
        <p:txBody>
          <a:bodyPr/>
          <a:lstStyle/>
          <a:p>
            <a:r>
              <a:rPr lang="en-US" dirty="0">
                <a:solidFill>
                  <a:srgbClr val="00B0F0"/>
                </a:solidFill>
              </a:rPr>
              <a:t>Make</a:t>
            </a:r>
            <a:r>
              <a:rPr lang="en-US" dirty="0"/>
              <a:t> an Impact</a:t>
            </a:r>
          </a:p>
        </p:txBody>
      </p:sp>
      <p:sp>
        <p:nvSpPr>
          <p:cNvPr id="11" name="Content Placeholder 10">
            <a:extLst>
              <a:ext uri="{FF2B5EF4-FFF2-40B4-BE49-F238E27FC236}">
                <a16:creationId xmlns:a16="http://schemas.microsoft.com/office/drawing/2014/main" id="{2FDAC2AF-B66C-0D4E-8055-9B95D453ED26}"/>
              </a:ext>
            </a:extLst>
          </p:cNvPr>
          <p:cNvSpPr>
            <a:spLocks noGrp="1"/>
          </p:cNvSpPr>
          <p:nvPr>
            <p:ph sz="half" idx="1"/>
          </p:nvPr>
        </p:nvSpPr>
        <p:spPr>
          <a:xfrm>
            <a:off x="481633" y="1373519"/>
            <a:ext cx="3657601" cy="4874881"/>
          </a:xfrm>
        </p:spPr>
        <p:txBody>
          <a:bodyPr>
            <a:normAutofit fontScale="92500"/>
          </a:bodyPr>
          <a:lstStyle/>
          <a:p>
            <a:pPr marL="0" indent="0">
              <a:buNone/>
            </a:pPr>
            <a:r>
              <a:rPr lang="en-US" sz="2400" dirty="0"/>
              <a:t>Being a virtual event, we want your team to donate and fundraise through the OFB Canstruction fundraising site in support of your </a:t>
            </a:r>
            <a:r>
              <a:rPr lang="en-US" sz="2400" dirty="0" err="1"/>
              <a:t>Canstructure</a:t>
            </a:r>
            <a:r>
              <a:rPr lang="en-US" sz="2400" dirty="0"/>
              <a:t> design.  Why not use money you would have normally raised to purchase your cans to support Oregon Food Bank during the event?</a:t>
            </a:r>
          </a:p>
          <a:p>
            <a:pPr marL="0" indent="0">
              <a:buNone/>
            </a:pPr>
            <a:endParaRPr lang="en-US" sz="2400" dirty="0"/>
          </a:p>
          <a:p>
            <a:pPr marL="0" indent="0">
              <a:buNone/>
            </a:pPr>
            <a:r>
              <a:rPr lang="en-US" sz="2400" dirty="0"/>
              <a:t>Food insecurity has doubled during the pandemic.</a:t>
            </a:r>
          </a:p>
          <a:p>
            <a:endParaRPr lang="en-US" dirty="0">
              <a:solidFill>
                <a:srgbClr val="FF0000"/>
              </a:solidFill>
            </a:endParaRPr>
          </a:p>
        </p:txBody>
      </p:sp>
      <p:sp>
        <p:nvSpPr>
          <p:cNvPr id="6" name="TextBox 5"/>
          <p:cNvSpPr txBox="1"/>
          <p:nvPr/>
        </p:nvSpPr>
        <p:spPr>
          <a:xfrm>
            <a:off x="11878932" y="4947947"/>
            <a:ext cx="184666" cy="369332"/>
          </a:xfrm>
          <a:prstGeom prst="rect">
            <a:avLst/>
          </a:prstGeom>
          <a:noFill/>
        </p:spPr>
        <p:txBody>
          <a:bodyPr wrap="none" rtlCol="0">
            <a:spAutoFit/>
          </a:bodyPr>
          <a:lstStyle/>
          <a:p>
            <a:endParaRPr lang="en-US" dirty="0"/>
          </a:p>
        </p:txBody>
      </p:sp>
      <p:pic>
        <p:nvPicPr>
          <p:cNvPr id="15" name="Picture 14">
            <a:extLst>
              <a:ext uri="{FF2B5EF4-FFF2-40B4-BE49-F238E27FC236}">
                <a16:creationId xmlns:a16="http://schemas.microsoft.com/office/drawing/2014/main" id="{E9E15386-6B1F-9E42-A056-B46A12FA96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0843" y="838200"/>
            <a:ext cx="3657600" cy="2296871"/>
          </a:xfrm>
          <a:prstGeom prst="rect">
            <a:avLst/>
          </a:prstGeom>
        </p:spPr>
      </p:pic>
      <p:pic>
        <p:nvPicPr>
          <p:cNvPr id="16" name="Picture 15">
            <a:extLst>
              <a:ext uri="{FF2B5EF4-FFF2-40B4-BE49-F238E27FC236}">
                <a16:creationId xmlns:a16="http://schemas.microsoft.com/office/drawing/2014/main" id="{5DD1AC07-D200-8142-A062-34B003C0BE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8873" y="3733800"/>
            <a:ext cx="3657961" cy="2432304"/>
          </a:xfrm>
          <a:prstGeom prst="rect">
            <a:avLst/>
          </a:prstGeom>
        </p:spPr>
      </p:pic>
      <p:sp>
        <p:nvSpPr>
          <p:cNvPr id="17" name="TextBox 16">
            <a:extLst>
              <a:ext uri="{FF2B5EF4-FFF2-40B4-BE49-F238E27FC236}">
                <a16:creationId xmlns:a16="http://schemas.microsoft.com/office/drawing/2014/main" id="{4DD11CBB-70AB-0442-8741-E9E17876DFB0}"/>
              </a:ext>
            </a:extLst>
          </p:cNvPr>
          <p:cNvSpPr txBox="1"/>
          <p:nvPr/>
        </p:nvSpPr>
        <p:spPr>
          <a:xfrm>
            <a:off x="4495800" y="3225225"/>
            <a:ext cx="4471695" cy="584775"/>
          </a:xfrm>
          <a:prstGeom prst="rect">
            <a:avLst/>
          </a:prstGeom>
          <a:noFill/>
        </p:spPr>
        <p:txBody>
          <a:bodyPr wrap="square" rtlCol="0">
            <a:spAutoFit/>
          </a:bodyPr>
          <a:lstStyle/>
          <a:p>
            <a:r>
              <a:rPr lang="en-US" sz="3200" dirty="0"/>
              <a:t>Angry Birds = 3,256 cans</a:t>
            </a:r>
          </a:p>
        </p:txBody>
      </p:sp>
    </p:spTree>
    <p:extLst>
      <p:ext uri="{BB962C8B-B14F-4D97-AF65-F5344CB8AC3E}">
        <p14:creationId xmlns:p14="http://schemas.microsoft.com/office/powerpoint/2010/main" val="347342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143000"/>
          </a:xfrm>
        </p:spPr>
        <p:txBody>
          <a:bodyPr>
            <a:noAutofit/>
          </a:bodyPr>
          <a:lstStyle/>
          <a:p>
            <a:r>
              <a:rPr lang="en-US" sz="4000" dirty="0"/>
              <a:t>Virtual Event </a:t>
            </a:r>
            <a:r>
              <a:rPr lang="en-US" sz="4000" dirty="0">
                <a:solidFill>
                  <a:srgbClr val="00B0F0"/>
                </a:solidFill>
              </a:rPr>
              <a:t>Tips &amp; Ideas</a:t>
            </a:r>
          </a:p>
        </p:txBody>
      </p:sp>
      <p:sp>
        <p:nvSpPr>
          <p:cNvPr id="8" name="Content Placeholder 7"/>
          <p:cNvSpPr>
            <a:spLocks noGrp="1"/>
          </p:cNvSpPr>
          <p:nvPr>
            <p:ph idx="1"/>
          </p:nvPr>
        </p:nvSpPr>
        <p:spPr>
          <a:xfrm>
            <a:off x="457198" y="1676400"/>
            <a:ext cx="5181601" cy="4495800"/>
          </a:xfrm>
        </p:spPr>
        <p:txBody>
          <a:bodyPr>
            <a:normAutofit/>
          </a:bodyPr>
          <a:lstStyle/>
          <a:p>
            <a:pPr marL="400050" indent="-285750">
              <a:spcBef>
                <a:spcPts val="600"/>
              </a:spcBef>
            </a:pPr>
            <a:r>
              <a:rPr lang="en-US" sz="2400" dirty="0"/>
              <a:t>Approach the design as if you were building out your structure.</a:t>
            </a:r>
          </a:p>
          <a:p>
            <a:pPr marL="400050" indent="-285750">
              <a:spcBef>
                <a:spcPts val="600"/>
              </a:spcBef>
            </a:pPr>
            <a:r>
              <a:rPr lang="en-US" sz="2400" dirty="0"/>
              <a:t>“Shop” for your cans for food type and labels.</a:t>
            </a:r>
          </a:p>
          <a:p>
            <a:pPr marL="400050" indent="-285750">
              <a:spcBef>
                <a:spcPts val="600"/>
              </a:spcBef>
            </a:pPr>
            <a:r>
              <a:rPr lang="en-US" sz="2400" dirty="0"/>
              <a:t>Scan can labels for use in your 3-D model to showcase colors and design.</a:t>
            </a:r>
          </a:p>
          <a:p>
            <a:pPr marL="400050" indent="-285750">
              <a:spcBef>
                <a:spcPts val="600"/>
              </a:spcBef>
            </a:pPr>
            <a:r>
              <a:rPr lang="en-US" sz="2400" dirty="0"/>
              <a:t>Organize your “grocery list” of food and your can count for virtual submission as if full Canstruction event.</a:t>
            </a:r>
          </a:p>
        </p:txBody>
      </p:sp>
      <p:pic>
        <p:nvPicPr>
          <p:cNvPr id="6" name="Picture 2" descr="CANstruction - Rachel Kowalczyk">
            <a:extLst>
              <a:ext uri="{FF2B5EF4-FFF2-40B4-BE49-F238E27FC236}">
                <a16:creationId xmlns:a16="http://schemas.microsoft.com/office/drawing/2014/main" id="{9F2DFD48-C293-4C30-B691-60D2C932FA3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05"/>
          <a:stretch/>
        </p:blipFill>
        <p:spPr bwMode="auto">
          <a:xfrm>
            <a:off x="6105322" y="3224719"/>
            <a:ext cx="2247900" cy="3014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Nstruction - Rachel Kowalczyk">
            <a:extLst>
              <a:ext uri="{FF2B5EF4-FFF2-40B4-BE49-F238E27FC236}">
                <a16:creationId xmlns:a16="http://schemas.microsoft.com/office/drawing/2014/main" id="{234415E9-6B66-4143-ADAA-B821A4E1300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96064" y="132944"/>
            <a:ext cx="2866417" cy="3086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8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662"/>
            <a:ext cx="7924800" cy="838200"/>
          </a:xfrm>
        </p:spPr>
        <p:txBody>
          <a:bodyPr>
            <a:normAutofit/>
          </a:bodyPr>
          <a:lstStyle/>
          <a:p>
            <a:r>
              <a:rPr lang="en-US" dirty="0"/>
              <a:t>And the </a:t>
            </a:r>
            <a:r>
              <a:rPr lang="en-US" dirty="0">
                <a:solidFill>
                  <a:srgbClr val="00B0F0"/>
                </a:solidFill>
              </a:rPr>
              <a:t>winner</a:t>
            </a:r>
            <a:r>
              <a:rPr lang="en-US" dirty="0"/>
              <a:t> is…</a:t>
            </a:r>
          </a:p>
        </p:txBody>
      </p:sp>
      <p:sp>
        <p:nvSpPr>
          <p:cNvPr id="3" name="Content Placeholder 2"/>
          <p:cNvSpPr>
            <a:spLocks noGrp="1"/>
          </p:cNvSpPr>
          <p:nvPr>
            <p:ph sz="half" idx="1"/>
          </p:nvPr>
        </p:nvSpPr>
        <p:spPr>
          <a:xfrm>
            <a:off x="526473" y="1447800"/>
            <a:ext cx="4038600" cy="4244181"/>
          </a:xfrm>
        </p:spPr>
        <p:txBody>
          <a:bodyPr>
            <a:normAutofit/>
          </a:bodyPr>
          <a:lstStyle/>
          <a:p>
            <a:r>
              <a:rPr lang="en-US" sz="3200" dirty="0"/>
              <a:t>Best Original Design</a:t>
            </a:r>
          </a:p>
          <a:p>
            <a:r>
              <a:rPr lang="en-US" sz="3200" dirty="0"/>
              <a:t>Best Meal</a:t>
            </a:r>
          </a:p>
          <a:p>
            <a:r>
              <a:rPr lang="en-US" sz="3200" dirty="0"/>
              <a:t>People’s Choice</a:t>
            </a:r>
          </a:p>
          <a:p>
            <a:endParaRPr lang="en-US" sz="3200" dirty="0"/>
          </a:p>
          <a:p>
            <a:pPr marL="0" indent="0">
              <a:buNone/>
            </a:pPr>
            <a:endParaRPr lang="en-US" sz="3200" dirty="0"/>
          </a:p>
        </p:txBody>
      </p:sp>
      <p:pic>
        <p:nvPicPr>
          <p:cNvPr id="6146" name="Picture 2" descr="CANstruction 2019 concept art - HGC Construction">
            <a:extLst>
              <a:ext uri="{FF2B5EF4-FFF2-40B4-BE49-F238E27FC236}">
                <a16:creationId xmlns:a16="http://schemas.microsoft.com/office/drawing/2014/main" id="{6EB17273-E4F5-4A11-AC86-BFD5793747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3346" y="1306909"/>
            <a:ext cx="4244181" cy="424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4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rgbClr val="00B0F0"/>
                </a:solidFill>
              </a:rPr>
              <a:t>Event</a:t>
            </a:r>
            <a:r>
              <a:rPr lang="en-US" sz="4800" dirty="0"/>
              <a:t> Rules</a:t>
            </a:r>
          </a:p>
        </p:txBody>
      </p:sp>
      <p:pic>
        <p:nvPicPr>
          <p:cNvPr id="5122" name="Picture 2" descr="2012 CANstruction — Drew Gingrich">
            <a:extLst>
              <a:ext uri="{FF2B5EF4-FFF2-40B4-BE49-F238E27FC236}">
                <a16:creationId xmlns:a16="http://schemas.microsoft.com/office/drawing/2014/main" id="{00069830-EFE3-4E92-B379-055C74D8471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736" y="1828800"/>
            <a:ext cx="5038725" cy="41884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2012 CANstruction — Drew Gingrich">
            <a:extLst>
              <a:ext uri="{FF2B5EF4-FFF2-40B4-BE49-F238E27FC236}">
                <a16:creationId xmlns:a16="http://schemas.microsoft.com/office/drawing/2014/main" id="{773C0002-B55C-44E0-8DDE-0094E22E8B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97989" y="1864336"/>
            <a:ext cx="4267200" cy="39055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company name&#10;&#10;Description automatically generated">
            <a:extLst>
              <a:ext uri="{FF2B5EF4-FFF2-40B4-BE49-F238E27FC236}">
                <a16:creationId xmlns:a16="http://schemas.microsoft.com/office/drawing/2014/main" id="{A6C3AD2F-6DE9-4D22-A190-0381998076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2914" y="6266"/>
            <a:ext cx="3521086" cy="1449859"/>
          </a:xfrm>
          <a:prstGeom prst="rect">
            <a:avLst/>
          </a:prstGeom>
        </p:spPr>
      </p:pic>
    </p:spTree>
    <p:extLst>
      <p:ext uri="{BB962C8B-B14F-4D97-AF65-F5344CB8AC3E}">
        <p14:creationId xmlns:p14="http://schemas.microsoft.com/office/powerpoint/2010/main" val="217079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No&quot; Symbol 5"/>
          <p:cNvSpPr/>
          <p:nvPr/>
        </p:nvSpPr>
        <p:spPr>
          <a:xfrm>
            <a:off x="2209800" y="1943125"/>
            <a:ext cx="3962400" cy="4114800"/>
          </a:xfrm>
          <a:prstGeom prst="noSmoking">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7"/>
          <p:cNvSpPr>
            <a:spLocks noGrp="1"/>
          </p:cNvSpPr>
          <p:nvPr>
            <p:ph type="title"/>
          </p:nvPr>
        </p:nvSpPr>
        <p:spPr>
          <a:xfrm>
            <a:off x="457200" y="228600"/>
            <a:ext cx="6347714" cy="762000"/>
          </a:xfrm>
        </p:spPr>
        <p:txBody>
          <a:bodyPr>
            <a:normAutofit/>
          </a:bodyPr>
          <a:lstStyle/>
          <a:p>
            <a:pPr lvl="0"/>
            <a:r>
              <a:rPr lang="en-US" dirty="0">
                <a:solidFill>
                  <a:srgbClr val="00B0F0"/>
                </a:solidFill>
              </a:rPr>
              <a:t>Virtual Food</a:t>
            </a:r>
            <a:r>
              <a:rPr lang="en-US" dirty="0"/>
              <a:t>  </a:t>
            </a:r>
          </a:p>
        </p:txBody>
      </p:sp>
      <p:sp>
        <p:nvSpPr>
          <p:cNvPr id="7" name="Content Placeholder 6"/>
          <p:cNvSpPr>
            <a:spLocks noGrp="1"/>
          </p:cNvSpPr>
          <p:nvPr>
            <p:ph sz="half" idx="2"/>
          </p:nvPr>
        </p:nvSpPr>
        <p:spPr>
          <a:xfrm>
            <a:off x="457200" y="1371600"/>
            <a:ext cx="8399027" cy="2628925"/>
          </a:xfrm>
        </p:spPr>
        <p:txBody>
          <a:bodyPr wrap="square">
            <a:spAutoFit/>
          </a:bodyPr>
          <a:lstStyle/>
          <a:p>
            <a:pPr marL="0" lvl="0" indent="0">
              <a:spcBef>
                <a:spcPts val="500"/>
              </a:spcBef>
              <a:buNone/>
            </a:pPr>
            <a:r>
              <a:rPr lang="en-US" sz="2800" b="1" dirty="0">
                <a:latin typeface="Arial" pitchFamily="34" charset="0"/>
                <a:cs typeface="Arial" pitchFamily="34" charset="0"/>
              </a:rPr>
              <a:t>Non-Permissible Items: </a:t>
            </a:r>
          </a:p>
          <a:p>
            <a:pPr lvl="0">
              <a:spcBef>
                <a:spcPts val="500"/>
              </a:spcBef>
            </a:pPr>
            <a:r>
              <a:rPr lang="en-US" sz="2400" dirty="0">
                <a:latin typeface="Arial" pitchFamily="34" charset="0"/>
                <a:cs typeface="Arial" pitchFamily="34" charset="0"/>
              </a:rPr>
              <a:t>NO glass containers or alcoholic beverages </a:t>
            </a:r>
          </a:p>
          <a:p>
            <a:pPr lvl="0">
              <a:spcBef>
                <a:spcPts val="500"/>
              </a:spcBef>
            </a:pPr>
            <a:r>
              <a:rPr lang="en-US" sz="2400" dirty="0">
                <a:latin typeface="Arial" pitchFamily="34" charset="0"/>
                <a:cs typeface="Arial" pitchFamily="34" charset="0"/>
              </a:rPr>
              <a:t>NO junk food (e.g., candy, chips, etc.) or pet food </a:t>
            </a:r>
          </a:p>
          <a:p>
            <a:pPr lvl="0">
              <a:spcBef>
                <a:spcPts val="500"/>
              </a:spcBef>
            </a:pPr>
            <a:r>
              <a:rPr lang="en-US" sz="2400" dirty="0">
                <a:latin typeface="Arial" pitchFamily="34" charset="0"/>
                <a:cs typeface="Arial" pitchFamily="34" charset="0"/>
              </a:rPr>
              <a:t>NO opened, exposed food/beverage </a:t>
            </a:r>
          </a:p>
          <a:p>
            <a:pPr lvl="0">
              <a:spcBef>
                <a:spcPts val="500"/>
              </a:spcBef>
            </a:pPr>
            <a:r>
              <a:rPr lang="en-US" sz="2400" dirty="0">
                <a:latin typeface="Arial" pitchFamily="34" charset="0"/>
                <a:cs typeface="Arial" pitchFamily="34" charset="0"/>
              </a:rPr>
              <a:t>NO covered, removed or altered can/product labels </a:t>
            </a:r>
          </a:p>
          <a:p>
            <a:pPr marL="0" lvl="0" indent="0">
              <a:spcBef>
                <a:spcPts val="500"/>
              </a:spcBef>
              <a:buNone/>
            </a:pPr>
            <a:endParaRPr lang="en-US" sz="2000" b="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6347714" cy="762000"/>
          </a:xfrm>
        </p:spPr>
        <p:txBody>
          <a:bodyPr>
            <a:normAutofit/>
          </a:bodyPr>
          <a:lstStyle/>
          <a:p>
            <a:pPr lvl="0"/>
            <a:r>
              <a:rPr lang="en-US" dirty="0">
                <a:solidFill>
                  <a:srgbClr val="00B0F0"/>
                </a:solidFill>
              </a:rPr>
              <a:t>Virtual Food</a:t>
            </a:r>
            <a:r>
              <a:rPr lang="en-US" dirty="0"/>
              <a:t>  </a:t>
            </a:r>
          </a:p>
        </p:txBody>
      </p:sp>
      <p:sp>
        <p:nvSpPr>
          <p:cNvPr id="7" name="Content Placeholder 6"/>
          <p:cNvSpPr>
            <a:spLocks noGrp="1"/>
          </p:cNvSpPr>
          <p:nvPr>
            <p:ph sz="half" idx="2"/>
          </p:nvPr>
        </p:nvSpPr>
        <p:spPr>
          <a:xfrm>
            <a:off x="457200" y="1371600"/>
            <a:ext cx="8399027" cy="4075475"/>
          </a:xfrm>
        </p:spPr>
        <p:txBody>
          <a:bodyPr wrap="square">
            <a:spAutoFit/>
          </a:bodyPr>
          <a:lstStyle/>
          <a:p>
            <a:pPr marL="0" lvl="0" indent="0">
              <a:spcBef>
                <a:spcPts val="500"/>
              </a:spcBef>
              <a:buNone/>
            </a:pPr>
            <a:r>
              <a:rPr lang="en-US" sz="2800" b="1" dirty="0">
                <a:latin typeface="Arial" pitchFamily="34" charset="0"/>
                <a:cs typeface="Arial" pitchFamily="34" charset="0"/>
              </a:rPr>
              <a:t>Permissible Items: </a:t>
            </a:r>
          </a:p>
          <a:p>
            <a:pPr lvl="0">
              <a:spcBef>
                <a:spcPts val="500"/>
              </a:spcBef>
            </a:pPr>
            <a:r>
              <a:rPr lang="en-US" sz="2400" dirty="0">
                <a:latin typeface="Arial" pitchFamily="34" charset="0"/>
                <a:cs typeface="Arial" pitchFamily="34" charset="0"/>
              </a:rPr>
              <a:t>Canned food of all sizes with labels intact/unaltered </a:t>
            </a:r>
          </a:p>
          <a:p>
            <a:pPr lvl="0">
              <a:spcBef>
                <a:spcPts val="500"/>
              </a:spcBef>
            </a:pPr>
            <a:r>
              <a:rPr lang="en-US" sz="2400" dirty="0">
                <a:latin typeface="Arial" pitchFamily="34" charset="0"/>
                <a:cs typeface="Arial" pitchFamily="34" charset="0"/>
              </a:rPr>
              <a:t>Beverage cans of all sizes with labels intact (NO alcoholic beverages) </a:t>
            </a:r>
          </a:p>
          <a:p>
            <a:pPr lvl="0">
              <a:spcBef>
                <a:spcPts val="500"/>
              </a:spcBef>
            </a:pPr>
            <a:r>
              <a:rPr lang="en-US" sz="2400" dirty="0">
                <a:latin typeface="Arial" pitchFamily="34" charset="0"/>
                <a:cs typeface="Arial" pitchFamily="34" charset="0"/>
              </a:rPr>
              <a:t>Plastic bottles/containers of food/beverage with labels intact/unaltered </a:t>
            </a:r>
          </a:p>
          <a:p>
            <a:pPr lvl="0">
              <a:spcBef>
                <a:spcPts val="500"/>
              </a:spcBef>
            </a:pPr>
            <a:r>
              <a:rPr lang="en-US" sz="2400" dirty="0">
                <a:latin typeface="Arial" pitchFamily="34" charset="0"/>
                <a:cs typeface="Arial" pitchFamily="34" charset="0"/>
              </a:rPr>
              <a:t>Use of boxes, bags and packets of food is acceptable; however, cans must be used for the majority of the structure</a:t>
            </a:r>
            <a:endParaRPr lang="en-US" sz="2400" dirty="0"/>
          </a:p>
          <a:p>
            <a:pPr marL="0" lvl="0" indent="0">
              <a:spcBef>
                <a:spcPts val="500"/>
              </a:spcBef>
              <a:buNone/>
            </a:pPr>
            <a:endParaRPr lang="en-US" b="1" dirty="0">
              <a:latin typeface="Arial" pitchFamily="34" charset="0"/>
              <a:cs typeface="Arial"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5000" y="196932"/>
            <a:ext cx="2912627" cy="1462786"/>
          </a:xfrm>
          <a:prstGeom prst="rect">
            <a:avLst/>
          </a:prstGeom>
        </p:spPr>
      </p:pic>
    </p:spTree>
    <p:extLst>
      <p:ext uri="{BB962C8B-B14F-4D97-AF65-F5344CB8AC3E}">
        <p14:creationId xmlns:p14="http://schemas.microsoft.com/office/powerpoint/2010/main" val="419491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37506"/>
            <a:ext cx="6347714" cy="829294"/>
          </a:xfrm>
        </p:spPr>
        <p:txBody>
          <a:bodyPr>
            <a:normAutofit/>
          </a:bodyPr>
          <a:lstStyle/>
          <a:p>
            <a:r>
              <a:rPr lang="en-US" dirty="0">
                <a:solidFill>
                  <a:srgbClr val="00B0F0"/>
                </a:solidFill>
              </a:rPr>
              <a:t>Virtual Design</a:t>
            </a:r>
            <a:r>
              <a:rPr lang="en-US" dirty="0"/>
              <a:t> Regulations</a:t>
            </a:r>
          </a:p>
        </p:txBody>
      </p:sp>
      <p:sp>
        <p:nvSpPr>
          <p:cNvPr id="12" name="Content Placeholder 11"/>
          <p:cNvSpPr>
            <a:spLocks noGrp="1"/>
          </p:cNvSpPr>
          <p:nvPr>
            <p:ph sz="half" idx="1"/>
          </p:nvPr>
        </p:nvSpPr>
        <p:spPr>
          <a:xfrm>
            <a:off x="457200" y="1229512"/>
            <a:ext cx="8686800" cy="1882567"/>
          </a:xfrm>
        </p:spPr>
        <p:txBody>
          <a:bodyPr wrap="square">
            <a:spAutoFit/>
          </a:bodyPr>
          <a:lstStyle/>
          <a:p>
            <a:pPr>
              <a:spcBef>
                <a:spcPts val="500"/>
              </a:spcBef>
            </a:pPr>
            <a:r>
              <a:rPr lang="en-US" sz="2700" dirty="0">
                <a:latin typeface="Arial" charset="0"/>
              </a:rPr>
              <a:t>Maximum size for structure is 10ft x 10ft x 8ft tall.</a:t>
            </a:r>
          </a:p>
          <a:p>
            <a:pPr>
              <a:spcBef>
                <a:spcPts val="500"/>
              </a:spcBef>
            </a:pPr>
            <a:r>
              <a:rPr lang="en-US" sz="2700" dirty="0">
                <a:latin typeface="Arial" charset="0"/>
              </a:rPr>
              <a:t>Use 3-D design software, such as Revit or Sketch-up.</a:t>
            </a:r>
          </a:p>
          <a:p>
            <a:pPr>
              <a:spcBef>
                <a:spcPts val="500"/>
              </a:spcBef>
            </a:pPr>
            <a:r>
              <a:rPr lang="en-US" sz="2700" dirty="0">
                <a:latin typeface="Arial" charset="0"/>
              </a:rPr>
              <a:t>Make your design buildable and see where your creative thoughts take you.  </a:t>
            </a:r>
          </a:p>
        </p:txBody>
      </p:sp>
      <p:pic>
        <p:nvPicPr>
          <p:cNvPr id="1030" name="Picture 6">
            <a:extLst>
              <a:ext uri="{FF2B5EF4-FFF2-40B4-BE49-F238E27FC236}">
                <a16:creationId xmlns:a16="http://schemas.microsoft.com/office/drawing/2014/main" id="{13C02767-751E-4662-8C32-DA240B46B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3278034"/>
            <a:ext cx="5867400" cy="2978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7086600" cy="838200"/>
          </a:xfrm>
        </p:spPr>
        <p:txBody>
          <a:bodyPr/>
          <a:lstStyle/>
          <a:p>
            <a:r>
              <a:rPr lang="en-US" dirty="0"/>
              <a:t>Submissions </a:t>
            </a:r>
            <a:r>
              <a:rPr lang="en-US" dirty="0">
                <a:solidFill>
                  <a:srgbClr val="00B0F0"/>
                </a:solidFill>
              </a:rPr>
              <a:t>Schedule</a:t>
            </a:r>
          </a:p>
        </p:txBody>
      </p:sp>
      <p:sp>
        <p:nvSpPr>
          <p:cNvPr id="2" name="Content Placeholder 1"/>
          <p:cNvSpPr>
            <a:spLocks noGrp="1"/>
          </p:cNvSpPr>
          <p:nvPr>
            <p:ph idx="1"/>
          </p:nvPr>
        </p:nvSpPr>
        <p:spPr>
          <a:xfrm>
            <a:off x="462148" y="1143000"/>
            <a:ext cx="8686800" cy="5105400"/>
          </a:xfrm>
        </p:spPr>
        <p:txBody>
          <a:bodyPr vert="horz" lIns="91440" tIns="45720" rIns="91440" bIns="45720" rtlCol="0" anchor="t">
            <a:normAutofit fontScale="77500" lnSpcReduction="20000"/>
          </a:bodyPr>
          <a:lstStyle/>
          <a:p>
            <a:pPr marL="0" indent="4763">
              <a:lnSpc>
                <a:spcPct val="130000"/>
              </a:lnSpc>
              <a:buNone/>
            </a:pPr>
            <a:r>
              <a:rPr lang="en-US" b="1" dirty="0"/>
              <a:t>Design Entry Deadline : </a:t>
            </a:r>
            <a:r>
              <a:rPr lang="en-US" dirty="0"/>
              <a:t>	Friday, June 11, 2021</a:t>
            </a:r>
            <a:br>
              <a:rPr lang="en-US" dirty="0">
                <a:cs typeface="Calibri"/>
              </a:rPr>
            </a:br>
            <a:endParaRPr lang="en-US" sz="2300" dirty="0"/>
          </a:p>
          <a:p>
            <a:pPr marL="2169795" indent="-2169795">
              <a:lnSpc>
                <a:spcPct val="130000"/>
              </a:lnSpc>
              <a:buNone/>
              <a:tabLst>
                <a:tab pos="2170113" algn="l"/>
              </a:tabLst>
            </a:pPr>
            <a:r>
              <a:rPr lang="en-US" b="1" dirty="0"/>
              <a:t>Submittal No. 1: </a:t>
            </a:r>
            <a:r>
              <a:rPr lang="en-US" dirty="0"/>
              <a:t>		Friday, June 25, 2021 (structure idea)</a:t>
            </a:r>
            <a:endParaRPr lang="en-US" dirty="0">
              <a:ea typeface="+mn-lt"/>
              <a:cs typeface="+mn-lt"/>
            </a:endParaRPr>
          </a:p>
          <a:p>
            <a:pPr marL="2169795" indent="-2169795">
              <a:lnSpc>
                <a:spcPct val="130000"/>
              </a:lnSpc>
              <a:buNone/>
              <a:tabLst>
                <a:tab pos="2170113" algn="l"/>
              </a:tabLst>
            </a:pPr>
            <a:r>
              <a:rPr lang="en-US" b="1" dirty="0"/>
              <a:t>Submittal No. 2: </a:t>
            </a:r>
            <a:r>
              <a:rPr lang="en-US" dirty="0"/>
              <a:t>		Friday, July 23, 2021 </a:t>
            </a:r>
            <a:br>
              <a:rPr lang="en-US" dirty="0"/>
            </a:br>
            <a:r>
              <a:rPr lang="en-US" dirty="0"/>
              <a:t>			(title and mission statement)</a:t>
            </a:r>
            <a:endParaRPr lang="en-US" dirty="0">
              <a:cs typeface="Calibri"/>
            </a:endParaRPr>
          </a:p>
          <a:p>
            <a:pPr marL="2169795" indent="-2169795">
              <a:lnSpc>
                <a:spcPct val="130000"/>
              </a:lnSpc>
              <a:buNone/>
              <a:tabLst>
                <a:tab pos="2170113" algn="l"/>
              </a:tabLst>
            </a:pPr>
            <a:r>
              <a:rPr lang="en-US" b="1" dirty="0"/>
              <a:t>Submittal No. 3: </a:t>
            </a:r>
            <a:r>
              <a:rPr lang="en-US" dirty="0"/>
              <a:t>		Friday, August 27, 2021	</a:t>
            </a:r>
            <a:br>
              <a:rPr lang="en-US" dirty="0"/>
            </a:br>
            <a:r>
              <a:rPr lang="en-US" dirty="0"/>
              <a:t>			(final design, grocery list, can count				team members, structure size)</a:t>
            </a:r>
            <a:endParaRPr lang="en-US" dirty="0">
              <a:cs typeface="Calibri"/>
            </a:endParaRPr>
          </a:p>
          <a:p>
            <a:pPr marL="2169795" indent="-2169795">
              <a:lnSpc>
                <a:spcPct val="130000"/>
              </a:lnSpc>
              <a:buNone/>
              <a:tabLst>
                <a:tab pos="2170113" algn="l"/>
              </a:tabLst>
            </a:pPr>
            <a:endParaRPr lang="en-US" dirty="0"/>
          </a:p>
          <a:p>
            <a:pPr marL="2169795" indent="-2169795">
              <a:lnSpc>
                <a:spcPct val="130000"/>
              </a:lnSpc>
              <a:buNone/>
              <a:tabLst>
                <a:tab pos="2170113" algn="l"/>
              </a:tabLst>
            </a:pPr>
            <a:r>
              <a:rPr lang="en-US" dirty="0">
                <a:ea typeface="+mn-lt"/>
                <a:cs typeface="+mn-lt"/>
              </a:rPr>
              <a:t>Website has all submittal details: </a:t>
            </a:r>
            <a:r>
              <a:rPr lang="en-US" dirty="0">
                <a:ea typeface="+mn-lt"/>
                <a:cs typeface="+mn-lt"/>
                <a:hlinkClick r:id="rId3"/>
              </a:rPr>
              <a:t>www.canstructionpdx.org</a:t>
            </a:r>
            <a:br>
              <a:rPr lang="en-US" dirty="0">
                <a:ea typeface="+mn-lt"/>
                <a:cs typeface="+mn-lt"/>
              </a:rPr>
            </a:br>
            <a:endParaRPr lang="en-US" dirty="0">
              <a:cs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6347714" cy="880110"/>
          </a:xfrm>
        </p:spPr>
        <p:txBody>
          <a:bodyPr/>
          <a:lstStyle/>
          <a:p>
            <a:r>
              <a:rPr lang="en-US" dirty="0"/>
              <a:t>Virtual </a:t>
            </a:r>
            <a:r>
              <a:rPr lang="en-US" dirty="0">
                <a:solidFill>
                  <a:srgbClr val="00B0F0"/>
                </a:solidFill>
              </a:rPr>
              <a:t>Event</a:t>
            </a:r>
          </a:p>
        </p:txBody>
      </p:sp>
      <p:sp>
        <p:nvSpPr>
          <p:cNvPr id="11" name="Content Placeholder 10"/>
          <p:cNvSpPr>
            <a:spLocks noGrp="1"/>
          </p:cNvSpPr>
          <p:nvPr>
            <p:ph sz="half" idx="1"/>
          </p:nvPr>
        </p:nvSpPr>
        <p:spPr>
          <a:xfrm>
            <a:off x="445770" y="1219200"/>
            <a:ext cx="4735830" cy="4449763"/>
          </a:xfrm>
        </p:spPr>
        <p:txBody>
          <a:bodyPr>
            <a:normAutofit lnSpcReduction="10000"/>
          </a:bodyPr>
          <a:lstStyle/>
          <a:p>
            <a:pPr lvl="0"/>
            <a:r>
              <a:rPr lang="en-US" sz="2800" dirty="0"/>
              <a:t>September 1 - 30</a:t>
            </a:r>
          </a:p>
          <a:p>
            <a:pPr lvl="0"/>
            <a:r>
              <a:rPr lang="en-US" sz="2800" dirty="0"/>
              <a:t>Structures will be displayed online</a:t>
            </a:r>
          </a:p>
          <a:p>
            <a:pPr lvl="0"/>
            <a:r>
              <a:rPr lang="en-US" sz="2800" dirty="0"/>
              <a:t>Fundraising for each structure to raise money for OFB</a:t>
            </a:r>
          </a:p>
          <a:p>
            <a:pPr lvl="0"/>
            <a:r>
              <a:rPr lang="en-US" sz="2800" dirty="0"/>
              <a:t>Social Media will aid in getting community involvement with donations and likes.</a:t>
            </a:r>
          </a:p>
          <a:p>
            <a:pPr marL="0" lvl="0" indent="0">
              <a:buNone/>
            </a:pPr>
            <a:endParaRPr lang="en-US" sz="2800" dirty="0"/>
          </a:p>
          <a:p>
            <a:pPr lvl="0"/>
            <a:endParaRPr lang="en-US" sz="2800" dirty="0"/>
          </a:p>
        </p:txBody>
      </p:sp>
      <p:pic>
        <p:nvPicPr>
          <p:cNvPr id="1026" name="Picture 2">
            <a:extLst>
              <a:ext uri="{FF2B5EF4-FFF2-40B4-BE49-F238E27FC236}">
                <a16:creationId xmlns:a16="http://schemas.microsoft.com/office/drawing/2014/main" id="{153895DA-5121-45B1-B75C-72B7A0D941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7734" y="966787"/>
            <a:ext cx="3733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1602ACF-AC91-4D85-9CCE-BB93D146E0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6091" y="3444081"/>
            <a:ext cx="3762376" cy="188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7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266112"/>
            <a:ext cx="6347714" cy="1320800"/>
          </a:xfrm>
        </p:spPr>
        <p:txBody>
          <a:bodyPr/>
          <a:lstStyle/>
          <a:p>
            <a:r>
              <a:rPr lang="en-US" dirty="0"/>
              <a:t>Meeting </a:t>
            </a:r>
            <a:r>
              <a:rPr lang="en-US" dirty="0">
                <a:solidFill>
                  <a:srgbClr val="00B0F0"/>
                </a:solidFill>
              </a:rPr>
              <a:t>Outline</a:t>
            </a:r>
          </a:p>
        </p:txBody>
      </p:sp>
      <p:sp>
        <p:nvSpPr>
          <p:cNvPr id="3" name="Content Placeholder 2"/>
          <p:cNvSpPr>
            <a:spLocks noGrp="1"/>
          </p:cNvSpPr>
          <p:nvPr>
            <p:ph sz="half" idx="1"/>
          </p:nvPr>
        </p:nvSpPr>
        <p:spPr>
          <a:xfrm>
            <a:off x="594360" y="1586912"/>
            <a:ext cx="4739640" cy="4661488"/>
          </a:xfrm>
        </p:spPr>
        <p:txBody>
          <a:bodyPr>
            <a:noAutofit/>
          </a:bodyPr>
          <a:lstStyle/>
          <a:p>
            <a:r>
              <a:rPr lang="en-US" sz="2400" dirty="0">
                <a:solidFill>
                  <a:schemeClr val="tx1"/>
                </a:solidFill>
              </a:rPr>
              <a:t>Virtual Canstruction?</a:t>
            </a:r>
          </a:p>
          <a:p>
            <a:r>
              <a:rPr lang="en-US" sz="2400" dirty="0"/>
              <a:t>Participation</a:t>
            </a:r>
          </a:p>
          <a:p>
            <a:pPr lvl="1"/>
            <a:r>
              <a:rPr lang="en-US" sz="2200" dirty="0"/>
              <a:t>Community Event</a:t>
            </a:r>
          </a:p>
          <a:p>
            <a:pPr lvl="1"/>
            <a:r>
              <a:rPr lang="en-US" sz="2200" dirty="0"/>
              <a:t>Sponsors</a:t>
            </a:r>
          </a:p>
          <a:p>
            <a:pPr lvl="1"/>
            <a:r>
              <a:rPr lang="en-US" sz="2200" dirty="0"/>
              <a:t>Volunteers</a:t>
            </a:r>
          </a:p>
          <a:p>
            <a:pPr lvl="1"/>
            <a:r>
              <a:rPr lang="en-US" sz="2200" dirty="0"/>
              <a:t>Design Team</a:t>
            </a:r>
          </a:p>
          <a:p>
            <a:r>
              <a:rPr lang="en-US" sz="2400" dirty="0">
                <a:solidFill>
                  <a:schemeClr val="tx1"/>
                </a:solidFill>
              </a:rPr>
              <a:t>Design Inspiration</a:t>
            </a:r>
          </a:p>
          <a:p>
            <a:r>
              <a:rPr lang="en-US" sz="2400" dirty="0">
                <a:solidFill>
                  <a:schemeClr val="tx1"/>
                </a:solidFill>
              </a:rPr>
              <a:t>Event Rules</a:t>
            </a:r>
          </a:p>
          <a:p>
            <a:r>
              <a:rPr lang="en-US" sz="2400" dirty="0">
                <a:solidFill>
                  <a:schemeClr val="tx1"/>
                </a:solidFill>
              </a:rPr>
              <a:t>Oregon Food Bank</a:t>
            </a:r>
          </a:p>
          <a:p>
            <a:r>
              <a:rPr lang="en-US" sz="2400" dirty="0">
                <a:solidFill>
                  <a:schemeClr val="tx1"/>
                </a:solidFill>
              </a:rPr>
              <a:t>Questions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1534711"/>
            <a:ext cx="2667000" cy="3788578"/>
          </a:xfrm>
          <a:prstGeom prst="rect">
            <a:avLst/>
          </a:prstGeom>
        </p:spPr>
      </p:pic>
    </p:spTree>
    <p:extLst>
      <p:ext uri="{BB962C8B-B14F-4D97-AF65-F5344CB8AC3E}">
        <p14:creationId xmlns:p14="http://schemas.microsoft.com/office/powerpoint/2010/main" val="279839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6347714" cy="880110"/>
          </a:xfrm>
        </p:spPr>
        <p:txBody>
          <a:bodyPr/>
          <a:lstStyle/>
          <a:p>
            <a:r>
              <a:rPr lang="en-US" dirty="0"/>
              <a:t>Virtual </a:t>
            </a:r>
            <a:r>
              <a:rPr lang="en-US" dirty="0">
                <a:solidFill>
                  <a:srgbClr val="00B0F0"/>
                </a:solidFill>
              </a:rPr>
              <a:t>Gala</a:t>
            </a:r>
          </a:p>
        </p:txBody>
      </p:sp>
      <p:sp>
        <p:nvSpPr>
          <p:cNvPr id="11" name="Content Placeholder 10"/>
          <p:cNvSpPr>
            <a:spLocks noGrp="1"/>
          </p:cNvSpPr>
          <p:nvPr>
            <p:ph sz="half" idx="1"/>
          </p:nvPr>
        </p:nvSpPr>
        <p:spPr>
          <a:xfrm>
            <a:off x="445770" y="1219200"/>
            <a:ext cx="5764530" cy="4449763"/>
          </a:xfrm>
        </p:spPr>
        <p:txBody>
          <a:bodyPr>
            <a:normAutofit/>
          </a:bodyPr>
          <a:lstStyle/>
          <a:p>
            <a:pPr lvl="0"/>
            <a:r>
              <a:rPr lang="en-US" sz="2800" dirty="0"/>
              <a:t>Celebrates our event and all your hard work.</a:t>
            </a:r>
          </a:p>
          <a:p>
            <a:pPr lvl="0"/>
            <a:r>
              <a:rPr lang="en-US" sz="2800" dirty="0"/>
              <a:t>Announcement of winners</a:t>
            </a:r>
          </a:p>
          <a:p>
            <a:pPr lvl="0"/>
            <a:r>
              <a:rPr lang="en-US" sz="2800" dirty="0"/>
              <a:t>Date to be announced (September)</a:t>
            </a:r>
          </a:p>
          <a:p>
            <a:pPr marL="0" lvl="0" indent="0">
              <a:buNone/>
            </a:pPr>
            <a:endParaRPr lang="en-US" sz="2800" dirty="0"/>
          </a:p>
          <a:p>
            <a:pPr lvl="0"/>
            <a:endParaRPr lang="en-US" sz="28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8560" y="1545837"/>
            <a:ext cx="2865609" cy="2865609"/>
          </a:xfrm>
          <a:prstGeom prst="rect">
            <a:avLst/>
          </a:prstGeom>
        </p:spPr>
      </p:pic>
      <p:pic>
        <p:nvPicPr>
          <p:cNvPr id="3" name="Picture 2" descr="Canstruction2016Gala - 1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15699">
            <a:off x="2427283" y="3700282"/>
            <a:ext cx="3112569" cy="2074581"/>
          </a:xfrm>
          <a:prstGeom prst="rect">
            <a:avLst/>
          </a:prstGeom>
        </p:spPr>
      </p:pic>
      <p:pic>
        <p:nvPicPr>
          <p:cNvPr id="7" name="Picture 6" descr="2016_09_13_194321_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141138">
            <a:off x="423721" y="3539515"/>
            <a:ext cx="2395960" cy="2396117"/>
          </a:xfrm>
          <a:prstGeom prst="rect">
            <a:avLst/>
          </a:prstGeom>
        </p:spPr>
      </p:pic>
      <p:pic>
        <p:nvPicPr>
          <p:cNvPr id="2" name="Picture 1" descr="Canstruction2016Gala - 9.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
            <a:off x="4956685" y="4041736"/>
            <a:ext cx="2743200" cy="1828800"/>
          </a:xfrm>
          <a:prstGeom prst="rect">
            <a:avLst/>
          </a:prstGeom>
        </p:spPr>
      </p:pic>
    </p:spTree>
    <p:extLst>
      <p:ext uri="{BB962C8B-B14F-4D97-AF65-F5344CB8AC3E}">
        <p14:creationId xmlns:p14="http://schemas.microsoft.com/office/powerpoint/2010/main" val="4135150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 y="228600"/>
            <a:ext cx="6347714" cy="1320800"/>
          </a:xfrm>
        </p:spPr>
        <p:txBody>
          <a:bodyPr/>
          <a:lstStyle/>
          <a:p>
            <a:r>
              <a:rPr lang="en-US" dirty="0"/>
              <a:t>Need </a:t>
            </a:r>
            <a:r>
              <a:rPr lang="en-US" dirty="0">
                <a:solidFill>
                  <a:srgbClr val="00B0F0"/>
                </a:solidFill>
              </a:rPr>
              <a:t>Help</a:t>
            </a:r>
            <a:r>
              <a:rPr lang="en-US" dirty="0"/>
              <a:t>?  </a:t>
            </a:r>
          </a:p>
        </p:txBody>
      </p:sp>
      <p:sp>
        <p:nvSpPr>
          <p:cNvPr id="5" name="Content Placeholder 2"/>
          <p:cNvSpPr>
            <a:spLocks noGrp="1"/>
          </p:cNvSpPr>
          <p:nvPr>
            <p:ph sz="half" idx="1"/>
          </p:nvPr>
        </p:nvSpPr>
        <p:spPr>
          <a:xfrm>
            <a:off x="712869" y="1930400"/>
            <a:ext cx="3826996" cy="3880772"/>
          </a:xfrm>
        </p:spPr>
        <p:txBody>
          <a:bodyPr/>
          <a:lstStyle/>
          <a:p>
            <a:pPr marL="0" indent="0">
              <a:buNone/>
            </a:pPr>
            <a:r>
              <a:rPr lang="en-US" sz="2400" dirty="0"/>
              <a:t>Let us mentor your team:</a:t>
            </a:r>
          </a:p>
          <a:p>
            <a:r>
              <a:rPr lang="en-US" dirty="0"/>
              <a:t>Are you new?</a:t>
            </a:r>
          </a:p>
          <a:p>
            <a:r>
              <a:rPr lang="en-US" dirty="0"/>
              <a:t>Are you having a design issue?</a:t>
            </a:r>
          </a:p>
          <a:p>
            <a:r>
              <a:rPr lang="en-US" dirty="0"/>
              <a:t>Having a hard time with Mission Statement?</a:t>
            </a:r>
          </a:p>
          <a:p>
            <a:r>
              <a:rPr lang="en-US" dirty="0"/>
              <a:t>Are you stuck?</a:t>
            </a:r>
          </a:p>
          <a:p>
            <a:endParaRPr lang="en-US" dirty="0"/>
          </a:p>
          <a:p>
            <a:r>
              <a:rPr lang="en-US" dirty="0"/>
              <a:t>Contact:</a:t>
            </a:r>
          </a:p>
          <a:p>
            <a:pPr marL="344488" indent="0">
              <a:buNone/>
            </a:pPr>
            <a:r>
              <a:rPr lang="en-US" dirty="0">
                <a:hlinkClick r:id="rId3"/>
              </a:rPr>
              <a:t>Teams@canstructionPDX.org</a:t>
            </a:r>
            <a:endParaRPr lang="en-US" dirty="0"/>
          </a:p>
        </p:txBody>
      </p:sp>
      <p:pic>
        <p:nvPicPr>
          <p:cNvPr id="7" name="Content Placeholder 6">
            <a:extLst>
              <a:ext uri="{FF2B5EF4-FFF2-40B4-BE49-F238E27FC236}">
                <a16:creationId xmlns:a16="http://schemas.microsoft.com/office/drawing/2014/main" id="{CD243126-3FD2-744C-AF1D-B6A6711F767A}"/>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724400" y="2715748"/>
            <a:ext cx="3979863" cy="2771116"/>
          </a:xfrm>
          <a:prstGeom prst="rect">
            <a:avLst/>
          </a:prstGeom>
        </p:spPr>
      </p:pic>
      <p:sp>
        <p:nvSpPr>
          <p:cNvPr id="9" name="Content Placeholder 2">
            <a:extLst>
              <a:ext uri="{FF2B5EF4-FFF2-40B4-BE49-F238E27FC236}">
                <a16:creationId xmlns:a16="http://schemas.microsoft.com/office/drawing/2014/main" id="{CD516512-488C-E64D-86BB-546D0D6B44C2}"/>
              </a:ext>
            </a:extLst>
          </p:cNvPr>
          <p:cNvSpPr txBox="1">
            <a:spLocks/>
          </p:cNvSpPr>
          <p:nvPr/>
        </p:nvSpPr>
        <p:spPr>
          <a:xfrm>
            <a:off x="4724400" y="1930400"/>
            <a:ext cx="3826996" cy="38807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400" dirty="0"/>
              <a:t>Checkout the website:</a:t>
            </a:r>
          </a:p>
        </p:txBody>
      </p:sp>
      <p:pic>
        <p:nvPicPr>
          <p:cNvPr id="6" name="Picture 5" descr="Logo, company name&#10;&#10;Description automatically generated">
            <a:extLst>
              <a:ext uri="{FF2B5EF4-FFF2-40B4-BE49-F238E27FC236}">
                <a16:creationId xmlns:a16="http://schemas.microsoft.com/office/drawing/2014/main" id="{CE737898-1483-4020-8C8F-A982EA6F38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2914" y="6266"/>
            <a:ext cx="3521086" cy="1449859"/>
          </a:xfrm>
          <a:prstGeom prst="rect">
            <a:avLst/>
          </a:prstGeom>
        </p:spPr>
      </p:pic>
    </p:spTree>
    <p:extLst>
      <p:ext uri="{BB962C8B-B14F-4D97-AF65-F5344CB8AC3E}">
        <p14:creationId xmlns:p14="http://schemas.microsoft.com/office/powerpoint/2010/main" val="203231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3">
            <a:alphaModFix/>
          </a:blip>
          <a:srcRect/>
          <a:stretch/>
        </p:blipFill>
        <p:spPr>
          <a:xfrm>
            <a:off x="1033413" y="1165905"/>
            <a:ext cx="7543800" cy="4243388"/>
          </a:xfrm>
          <a:prstGeom prst="rect">
            <a:avLst/>
          </a:prstGeom>
          <a:noFill/>
          <a:ln>
            <a:noFill/>
          </a:ln>
        </p:spPr>
      </p:pic>
      <p:sp>
        <p:nvSpPr>
          <p:cNvPr id="149" name="Google Shape;149;p18"/>
          <p:cNvSpPr/>
          <p:nvPr/>
        </p:nvSpPr>
        <p:spPr>
          <a:xfrm>
            <a:off x="2639505" y="4340083"/>
            <a:ext cx="4572000" cy="807914"/>
          </a:xfrm>
          <a:prstGeom prst="rect">
            <a:avLst/>
          </a:prstGeom>
          <a:noFill/>
          <a:ln>
            <a:noFill/>
          </a:ln>
        </p:spPr>
        <p:txBody>
          <a:bodyPr spcFirstLastPara="1" wrap="square" lIns="68569" tIns="34275" rIns="68569" bIns="34275" anchor="t" anchorCtr="0">
            <a:noAutofit/>
          </a:bodyPr>
          <a:lstStyle/>
          <a:p>
            <a:pPr algn="r" defTabSz="685800">
              <a:buClr>
                <a:srgbClr val="000000"/>
              </a:buClr>
            </a:pPr>
            <a:r>
              <a:rPr lang="en-US" sz="2625" kern="0">
                <a:solidFill>
                  <a:srgbClr val="92D050"/>
                </a:solidFill>
                <a:latin typeface="Arial"/>
                <a:ea typeface="Arial"/>
                <a:cs typeface="Arial"/>
                <a:sym typeface="Arial"/>
              </a:rPr>
              <a:t>Zakiya Jackson</a:t>
            </a:r>
            <a:endParaRPr sz="1875" kern="0">
              <a:solidFill>
                <a:srgbClr val="92D050"/>
              </a:solidFill>
              <a:latin typeface="Trebuchet MS"/>
              <a:ea typeface="Trebuchet MS"/>
              <a:cs typeface="Trebuchet MS"/>
              <a:sym typeface="Trebuchet MS"/>
            </a:endParaRPr>
          </a:p>
          <a:p>
            <a:pPr algn="r" defTabSz="685800">
              <a:buClr>
                <a:srgbClr val="000000"/>
              </a:buClr>
            </a:pPr>
            <a:r>
              <a:rPr lang="en-US" sz="1875" kern="0">
                <a:solidFill>
                  <a:srgbClr val="92D050"/>
                </a:solidFill>
                <a:latin typeface="Arial"/>
                <a:ea typeface="Arial"/>
                <a:cs typeface="Arial"/>
                <a:sym typeface="Arial"/>
              </a:rPr>
              <a:t>Community Philanthropy Developer</a:t>
            </a:r>
            <a:endParaRPr sz="1875" kern="0">
              <a:solidFill>
                <a:srgbClr val="92D050"/>
              </a:solidFill>
              <a:latin typeface="Trebuchet MS"/>
              <a:ea typeface="Trebuchet MS"/>
              <a:cs typeface="Trebuchet MS"/>
              <a:sym typeface="Trebuchet MS"/>
            </a:endParaRPr>
          </a:p>
          <a:p>
            <a:pPr algn="r" defTabSz="685800">
              <a:buClr>
                <a:srgbClr val="000000"/>
              </a:buClr>
            </a:pPr>
            <a:r>
              <a:rPr lang="en-US" sz="1875" kern="0">
                <a:solidFill>
                  <a:srgbClr val="92D050"/>
                </a:solidFill>
                <a:latin typeface="Arial"/>
                <a:ea typeface="Arial"/>
                <a:cs typeface="Arial"/>
                <a:sym typeface="Arial"/>
              </a:rPr>
              <a:t>zjackson@oregonfoodbank.org</a:t>
            </a:r>
            <a:endParaRPr sz="1875" kern="0">
              <a:solidFill>
                <a:srgbClr val="92D050"/>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173784" y="875187"/>
            <a:ext cx="5314950" cy="857250"/>
          </a:xfrm>
          <a:prstGeom prst="rect">
            <a:avLst/>
          </a:prstGeom>
          <a:noFill/>
          <a:ln>
            <a:noFill/>
          </a:ln>
        </p:spPr>
        <p:txBody>
          <a:bodyPr spcFirstLastPara="1" wrap="square" lIns="68569" tIns="34275" rIns="68569" bIns="34275" anchor="ctr" anchorCtr="0">
            <a:normAutofit/>
          </a:bodyPr>
          <a:lstStyle/>
          <a:p>
            <a:pPr>
              <a:buClr>
                <a:srgbClr val="678A26"/>
              </a:buClr>
              <a:buSzPts val="4400"/>
            </a:pPr>
            <a:r>
              <a:rPr lang="en-US" b="1">
                <a:latin typeface="Arial"/>
                <a:ea typeface="Arial"/>
                <a:cs typeface="Arial"/>
                <a:sym typeface="Arial"/>
              </a:rPr>
              <a:t>About Us</a:t>
            </a:r>
            <a:endParaRPr b="1">
              <a:latin typeface="Arial"/>
              <a:ea typeface="Arial"/>
              <a:cs typeface="Arial"/>
              <a:sym typeface="Arial"/>
            </a:endParaRPr>
          </a:p>
        </p:txBody>
      </p:sp>
      <p:sp>
        <p:nvSpPr>
          <p:cNvPr id="156" name="Google Shape;156;p19"/>
          <p:cNvSpPr txBox="1">
            <a:spLocks noGrp="1"/>
          </p:cNvSpPr>
          <p:nvPr>
            <p:ph type="body" idx="1"/>
          </p:nvPr>
        </p:nvSpPr>
        <p:spPr>
          <a:xfrm>
            <a:off x="960160" y="1796120"/>
            <a:ext cx="6000750" cy="4071280"/>
          </a:xfrm>
          <a:prstGeom prst="rect">
            <a:avLst/>
          </a:prstGeom>
          <a:noFill/>
          <a:ln>
            <a:noFill/>
          </a:ln>
        </p:spPr>
        <p:txBody>
          <a:bodyPr spcFirstLastPara="1" wrap="square" lIns="68569" tIns="34275" rIns="68569" bIns="34275" anchor="t" anchorCtr="0">
            <a:noAutofit/>
          </a:bodyPr>
          <a:lstStyle/>
          <a:p>
            <a:pPr marL="85725" indent="0" algn="ctr">
              <a:spcBef>
                <a:spcPts val="0"/>
              </a:spcBef>
              <a:buSzPts val="3640"/>
              <a:buNone/>
            </a:pPr>
            <a:r>
              <a:rPr lang="en-US" sz="3600" dirty="0">
                <a:latin typeface="Georgia"/>
                <a:ea typeface="Georgia"/>
                <a:cs typeface="Georgia"/>
                <a:sym typeface="Georgia"/>
              </a:rPr>
              <a:t>A</a:t>
            </a:r>
            <a:r>
              <a:rPr lang="en-US" sz="2100" dirty="0">
                <a:latin typeface="Georgia"/>
                <a:ea typeface="Georgia"/>
                <a:cs typeface="Georgia"/>
                <a:sym typeface="Georgia"/>
              </a:rPr>
              <a:t>t Oregon Food Bank, we do things differently! </a:t>
            </a:r>
            <a:endParaRPr sz="2100" dirty="0">
              <a:latin typeface="Georgia"/>
              <a:ea typeface="Georgia"/>
              <a:cs typeface="Georgia"/>
              <a:sym typeface="Georgia"/>
            </a:endParaRPr>
          </a:p>
          <a:p>
            <a:pPr marL="85725" indent="0" algn="ctr">
              <a:buSzPts val="2128"/>
              <a:buNone/>
            </a:pPr>
            <a:r>
              <a:rPr lang="en-US" sz="2100" dirty="0">
                <a:latin typeface="Georgia"/>
                <a:ea typeface="Georgia"/>
                <a:cs typeface="Georgia"/>
                <a:sym typeface="Georgia"/>
              </a:rPr>
              <a:t>We started off like most food banks did back in 1988. That’s when Interagency Food Bank and Oregon Food Share merged to become the Oregon Food Bank we are today, and we distributed USDA Commodity Supplemental Food to over 200 hunger-relief agencies. Today, Oregon Food Bank collects food from farmers, manufacturers, wholesalers, retailers, individuals and government sources.</a:t>
            </a:r>
            <a:endParaRPr sz="2100" dirty="0">
              <a:latin typeface="Georgia"/>
              <a:ea typeface="Georgia"/>
              <a:cs typeface="Georgia"/>
              <a:sym typeface="Georgia"/>
            </a:endParaRPr>
          </a:p>
          <a:p>
            <a:pPr marL="85725" indent="0">
              <a:lnSpc>
                <a:spcPct val="80000"/>
              </a:lnSpc>
              <a:buSzPts val="1008"/>
              <a:buNone/>
            </a:pPr>
            <a:endParaRPr sz="217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72637" y="730607"/>
            <a:ext cx="2890800" cy="958950"/>
          </a:xfrm>
          <a:prstGeom prst="rect">
            <a:avLst/>
          </a:prstGeom>
          <a:noFill/>
          <a:ln>
            <a:noFill/>
          </a:ln>
        </p:spPr>
        <p:txBody>
          <a:bodyPr spcFirstLastPara="1" wrap="square" lIns="68569" tIns="34275" rIns="68569" bIns="34275" anchor="b" anchorCtr="0">
            <a:noAutofit/>
          </a:bodyPr>
          <a:lstStyle/>
          <a:p>
            <a:pPr>
              <a:buSzPts val="3600"/>
            </a:pPr>
            <a:r>
              <a:rPr lang="en-US" sz="2700" b="1">
                <a:latin typeface="Arial"/>
                <a:ea typeface="Arial"/>
                <a:cs typeface="Arial"/>
                <a:sym typeface="Arial"/>
              </a:rPr>
              <a:t>Locations </a:t>
            </a:r>
            <a:endParaRPr sz="2700" b="1">
              <a:latin typeface="Arial"/>
              <a:ea typeface="Arial"/>
              <a:cs typeface="Arial"/>
              <a:sym typeface="Arial"/>
            </a:endParaRPr>
          </a:p>
        </p:txBody>
      </p:sp>
      <p:pic>
        <p:nvPicPr>
          <p:cNvPr id="163" name="Google Shape;163;p20"/>
          <p:cNvPicPr preferRelativeResize="0">
            <a:picLocks noGrp="1"/>
          </p:cNvPicPr>
          <p:nvPr>
            <p:ph type="body" idx="1"/>
          </p:nvPr>
        </p:nvPicPr>
        <p:blipFill rotWithShape="1">
          <a:blip r:embed="rId3">
            <a:alphaModFix/>
          </a:blip>
          <a:srcRect/>
          <a:stretch/>
        </p:blipFill>
        <p:spPr>
          <a:xfrm>
            <a:off x="4320675" y="1565550"/>
            <a:ext cx="4823325" cy="3726900"/>
          </a:xfrm>
          <a:prstGeom prst="rect">
            <a:avLst/>
          </a:prstGeom>
          <a:noFill/>
          <a:ln>
            <a:noFill/>
          </a:ln>
        </p:spPr>
      </p:pic>
      <p:sp>
        <p:nvSpPr>
          <p:cNvPr id="164" name="Google Shape;164;p20"/>
          <p:cNvSpPr txBox="1">
            <a:spLocks noGrp="1"/>
          </p:cNvSpPr>
          <p:nvPr>
            <p:ph type="body" idx="2"/>
          </p:nvPr>
        </p:nvSpPr>
        <p:spPr>
          <a:xfrm>
            <a:off x="400050" y="1816207"/>
            <a:ext cx="4010168" cy="3991662"/>
          </a:xfrm>
          <a:prstGeom prst="rect">
            <a:avLst/>
          </a:prstGeom>
          <a:noFill/>
          <a:ln>
            <a:noFill/>
          </a:ln>
        </p:spPr>
        <p:txBody>
          <a:bodyPr spcFirstLastPara="1" wrap="square" lIns="68569" tIns="34275" rIns="68569" bIns="34275" anchor="t" anchorCtr="0">
            <a:normAutofit fontScale="32500" lnSpcReduction="20000"/>
          </a:bodyPr>
          <a:lstStyle/>
          <a:p>
            <a:pPr marL="0" indent="0">
              <a:spcBef>
                <a:spcPts val="0"/>
              </a:spcBef>
              <a:buSzPct val="82648"/>
            </a:pPr>
            <a:endParaRPr sz="6969" dirty="0">
              <a:solidFill>
                <a:schemeClr val="dk1"/>
              </a:solidFill>
              <a:latin typeface="Georgia"/>
              <a:ea typeface="Georgia"/>
              <a:cs typeface="Georgia"/>
              <a:sym typeface="Georgia"/>
            </a:endParaRPr>
          </a:p>
          <a:p>
            <a:pPr marL="857250" indent="-879920">
              <a:buSzPct val="79337"/>
              <a:buFont typeface="Georgia"/>
              <a:buChar char="❑"/>
            </a:pPr>
            <a:r>
              <a:rPr lang="en-US" sz="6969" dirty="0">
                <a:solidFill>
                  <a:schemeClr val="dk1"/>
                </a:solidFill>
                <a:latin typeface="Georgia"/>
                <a:ea typeface="Georgia"/>
                <a:cs typeface="Georgia"/>
                <a:sym typeface="Georgia"/>
              </a:rPr>
              <a:t>OFB is in Portland, Beaverton, Tillamook, The </a:t>
            </a:r>
            <a:r>
              <a:rPr lang="en-US" sz="6969" dirty="0" err="1">
                <a:solidFill>
                  <a:schemeClr val="dk1"/>
                </a:solidFill>
                <a:latin typeface="Georgia"/>
                <a:ea typeface="Georgia"/>
                <a:cs typeface="Georgia"/>
                <a:sym typeface="Georgia"/>
              </a:rPr>
              <a:t>Dalles</a:t>
            </a:r>
            <a:r>
              <a:rPr lang="en-US" sz="6969" dirty="0">
                <a:solidFill>
                  <a:schemeClr val="dk1"/>
                </a:solidFill>
                <a:latin typeface="Georgia"/>
                <a:ea typeface="Georgia"/>
                <a:cs typeface="Georgia"/>
                <a:sym typeface="Georgia"/>
              </a:rPr>
              <a:t>, and Ontario.</a:t>
            </a:r>
            <a:endParaRPr sz="6969" dirty="0">
              <a:solidFill>
                <a:schemeClr val="dk1"/>
              </a:solidFill>
              <a:latin typeface="Georgia"/>
              <a:ea typeface="Georgia"/>
              <a:cs typeface="Georgia"/>
              <a:sym typeface="Georgia"/>
            </a:endParaRPr>
          </a:p>
          <a:p>
            <a:pPr marL="857250" indent="-884682">
              <a:buSzPct val="82648"/>
              <a:buFont typeface="Georgia"/>
              <a:buChar char="❑"/>
            </a:pPr>
            <a:r>
              <a:rPr lang="en-US" sz="6969" dirty="0">
                <a:solidFill>
                  <a:schemeClr val="dk1"/>
                </a:solidFill>
                <a:latin typeface="Georgia"/>
                <a:ea typeface="Georgia"/>
                <a:cs typeface="Georgia"/>
                <a:sym typeface="Georgia"/>
              </a:rPr>
              <a:t>We integrate with 4 Oregon Food Bank branches and 21 </a:t>
            </a:r>
            <a:r>
              <a:rPr lang="en-US" sz="6969" dirty="0">
                <a:solidFill>
                  <a:srgbClr val="000000"/>
                </a:solidFill>
                <a:latin typeface="Georgia"/>
                <a:ea typeface="Georgia"/>
                <a:cs typeface="Georgia"/>
                <a:sym typeface="Georgia"/>
              </a:rPr>
              <a:t>regional food banks</a:t>
            </a:r>
            <a:r>
              <a:rPr lang="en-US" sz="6969" dirty="0">
                <a:solidFill>
                  <a:schemeClr val="dk1"/>
                </a:solidFill>
                <a:latin typeface="Georgia"/>
                <a:ea typeface="Georgia"/>
                <a:cs typeface="Georgia"/>
                <a:sym typeface="Georgia"/>
              </a:rPr>
              <a:t> across Oregon and Clark County, Washington.</a:t>
            </a:r>
            <a:r>
              <a:rPr lang="en-US" sz="7200" dirty="0">
                <a:solidFill>
                  <a:schemeClr val="dk1"/>
                </a:solidFill>
                <a:latin typeface="Georgia"/>
                <a:ea typeface="Georgia"/>
                <a:cs typeface="Georgia"/>
                <a:sym typeface="Georgia"/>
              </a:rPr>
              <a:t> </a:t>
            </a:r>
            <a:endParaRPr sz="5400" dirty="0">
              <a:solidFill>
                <a:schemeClr val="dk1"/>
              </a:solidFill>
              <a:latin typeface="Georgia"/>
              <a:ea typeface="Georgia"/>
              <a:cs typeface="Georgia"/>
              <a:sym typeface="Georgia"/>
            </a:endParaRPr>
          </a:p>
          <a:p>
            <a:pPr marL="0" indent="0">
              <a:buSzPct val="80000"/>
            </a:pPr>
            <a:br>
              <a:rPr lang="en-US" dirty="0"/>
            </a:br>
            <a:endParaRPr dirty="0"/>
          </a:p>
        </p:txBody>
      </p:sp>
      <p:sp>
        <p:nvSpPr>
          <p:cNvPr id="165" name="Google Shape;165;p20"/>
          <p:cNvSpPr/>
          <p:nvPr/>
        </p:nvSpPr>
        <p:spPr>
          <a:xfrm>
            <a:off x="4482913" y="3290501"/>
            <a:ext cx="178175" cy="276999"/>
          </a:xfrm>
          <a:prstGeom prst="rect">
            <a:avLst/>
          </a:prstGeom>
          <a:noFill/>
          <a:ln>
            <a:noFill/>
          </a:ln>
        </p:spPr>
        <p:txBody>
          <a:bodyPr spcFirstLastPara="1" wrap="square" lIns="68569" tIns="34275" rIns="68569" bIns="34275" anchor="t" anchorCtr="0">
            <a:noAutofit/>
          </a:bodyPr>
          <a:lstStyle/>
          <a:p>
            <a:pPr defTabSz="685800">
              <a:buClr>
                <a:srgbClr val="000000"/>
              </a:buClr>
            </a:pPr>
            <a:r>
              <a:rPr lang="en-US" sz="1350" kern="0">
                <a:solidFill>
                  <a:srgbClr val="000000"/>
                </a:solidFill>
                <a:latin typeface="Trebuchet MS"/>
                <a:ea typeface="Trebuchet MS"/>
                <a:cs typeface="Trebuchet MS"/>
                <a:sym typeface="Trebuchet MS"/>
              </a:rPr>
              <a:t> </a:t>
            </a:r>
            <a:endParaRPr sz="1350" kern="0">
              <a:solidFill>
                <a:srgbClr val="000000"/>
              </a:solidFill>
              <a:latin typeface="Trebuchet MS"/>
              <a:ea typeface="Trebuchet MS"/>
              <a:cs typeface="Trebuchet MS"/>
              <a:sym typeface="Trebuchet MS"/>
            </a:endParaRPr>
          </a:p>
        </p:txBody>
      </p:sp>
      <p:sp>
        <p:nvSpPr>
          <p:cNvPr id="166" name="Google Shape;166;p20"/>
          <p:cNvSpPr/>
          <p:nvPr/>
        </p:nvSpPr>
        <p:spPr>
          <a:xfrm>
            <a:off x="4482913" y="3290501"/>
            <a:ext cx="178175" cy="276999"/>
          </a:xfrm>
          <a:prstGeom prst="rect">
            <a:avLst/>
          </a:prstGeom>
          <a:noFill/>
          <a:ln>
            <a:noFill/>
          </a:ln>
        </p:spPr>
        <p:txBody>
          <a:bodyPr spcFirstLastPara="1" wrap="square" lIns="68569" tIns="34275" rIns="68569" bIns="34275" anchor="t" anchorCtr="0">
            <a:noAutofit/>
          </a:bodyPr>
          <a:lstStyle/>
          <a:p>
            <a:pPr defTabSz="685800">
              <a:buClr>
                <a:srgbClr val="000000"/>
              </a:buClr>
            </a:pPr>
            <a:r>
              <a:rPr lang="en-US" sz="1350" kern="0">
                <a:solidFill>
                  <a:srgbClr val="000000"/>
                </a:solidFill>
                <a:latin typeface="Trebuchet MS"/>
                <a:ea typeface="Trebuchet MS"/>
                <a:cs typeface="Trebuchet MS"/>
                <a:sym typeface="Trebuchet MS"/>
              </a:rPr>
              <a:t> </a:t>
            </a:r>
            <a:endParaRPr sz="1350" kern="0">
              <a:solidFill>
                <a:srgbClr val="000000"/>
              </a:solidFill>
              <a:latin typeface="Trebuchet MS"/>
              <a:ea typeface="Trebuchet MS"/>
              <a:cs typeface="Trebuchet MS"/>
              <a:sym typeface="Trebuchet MS"/>
            </a:endParaRPr>
          </a:p>
        </p:txBody>
      </p:sp>
      <p:sp>
        <p:nvSpPr>
          <p:cNvPr id="167" name="Google Shape;167;p20"/>
          <p:cNvSpPr/>
          <p:nvPr/>
        </p:nvSpPr>
        <p:spPr>
          <a:xfrm>
            <a:off x="4482913" y="3290501"/>
            <a:ext cx="257523" cy="276999"/>
          </a:xfrm>
          <a:prstGeom prst="rect">
            <a:avLst/>
          </a:prstGeom>
          <a:noFill/>
          <a:ln>
            <a:noFill/>
          </a:ln>
        </p:spPr>
        <p:txBody>
          <a:bodyPr spcFirstLastPara="1" wrap="square" lIns="68569" tIns="34275" rIns="68569" bIns="34275" anchor="t" anchorCtr="0">
            <a:noAutofit/>
          </a:bodyPr>
          <a:lstStyle/>
          <a:p>
            <a:pPr defTabSz="685800">
              <a:buClr>
                <a:srgbClr val="000000"/>
              </a:buClr>
            </a:pPr>
            <a:r>
              <a:rPr lang="en-US" sz="1350" kern="0">
                <a:solidFill>
                  <a:srgbClr val="000000"/>
                </a:solidFill>
                <a:latin typeface="Trebuchet MS"/>
                <a:ea typeface="Trebuchet MS"/>
                <a:cs typeface="Trebuchet MS"/>
                <a:sym typeface="Trebuchet MS"/>
              </a:rPr>
              <a:t>   </a:t>
            </a:r>
            <a:endParaRPr sz="1350" kern="0">
              <a:solidFill>
                <a:srgbClr val="000000"/>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508001" y="1314450"/>
            <a:ext cx="6447501" cy="990600"/>
          </a:xfrm>
          <a:prstGeom prst="rect">
            <a:avLst/>
          </a:prstGeom>
          <a:noFill/>
          <a:ln>
            <a:noFill/>
          </a:ln>
        </p:spPr>
        <p:txBody>
          <a:bodyPr spcFirstLastPara="1" wrap="square" lIns="68569" tIns="34275" rIns="68569" bIns="34275" anchor="t" anchorCtr="0">
            <a:normAutofit/>
          </a:bodyPr>
          <a:lstStyle/>
          <a:p>
            <a:r>
              <a:rPr lang="en-US" b="1">
                <a:latin typeface="Arial"/>
                <a:ea typeface="Arial"/>
                <a:cs typeface="Arial"/>
                <a:sym typeface="Arial"/>
              </a:rPr>
              <a:t>Hunger in Oregon</a:t>
            </a:r>
            <a:r>
              <a:rPr lang="en-US">
                <a:latin typeface="Arial"/>
                <a:ea typeface="Arial"/>
                <a:cs typeface="Arial"/>
                <a:sym typeface="Arial"/>
              </a:rPr>
              <a:t> </a:t>
            </a:r>
            <a:endParaRPr>
              <a:latin typeface="Arial"/>
              <a:ea typeface="Arial"/>
              <a:cs typeface="Arial"/>
              <a:sym typeface="Arial"/>
            </a:endParaRPr>
          </a:p>
        </p:txBody>
      </p:sp>
      <p:sp>
        <p:nvSpPr>
          <p:cNvPr id="174" name="Google Shape;174;p21"/>
          <p:cNvSpPr txBox="1">
            <a:spLocks noGrp="1"/>
          </p:cNvSpPr>
          <p:nvPr>
            <p:ph type="body" idx="1"/>
          </p:nvPr>
        </p:nvSpPr>
        <p:spPr>
          <a:xfrm>
            <a:off x="573112" y="1911581"/>
            <a:ext cx="6197175" cy="3549150"/>
          </a:xfrm>
          <a:prstGeom prst="rect">
            <a:avLst/>
          </a:prstGeom>
          <a:noFill/>
          <a:ln>
            <a:noFill/>
          </a:ln>
        </p:spPr>
        <p:txBody>
          <a:bodyPr spcFirstLastPara="1" wrap="square" lIns="68569" tIns="34275" rIns="68569" bIns="34275" anchor="t" anchorCtr="0">
            <a:noAutofit/>
          </a:bodyPr>
          <a:lstStyle/>
          <a:p>
            <a:pPr marL="463550" indent="-528638">
              <a:spcBef>
                <a:spcPts val="1200"/>
              </a:spcBef>
              <a:buSzPts val="3300"/>
            </a:pPr>
            <a:r>
              <a:rPr lang="en-US" sz="2400" dirty="0">
                <a:latin typeface="Georgia"/>
                <a:ea typeface="Georgia"/>
                <a:cs typeface="Georgia"/>
                <a:sym typeface="Georgia"/>
              </a:rPr>
              <a:t>Oregon ranks </a:t>
            </a:r>
            <a:r>
              <a:rPr lang="en-US" sz="2400" b="1" dirty="0">
                <a:latin typeface="Georgia"/>
                <a:ea typeface="Georgia"/>
                <a:cs typeface="Georgia"/>
                <a:sym typeface="Georgia"/>
              </a:rPr>
              <a:t>20th</a:t>
            </a:r>
            <a:r>
              <a:rPr lang="en-US" sz="2400" dirty="0">
                <a:latin typeface="Georgia"/>
                <a:ea typeface="Georgia"/>
                <a:cs typeface="Georgia"/>
                <a:sym typeface="Georgia"/>
              </a:rPr>
              <a:t> in the nation for food insecurity, and 16th for child food insecurity</a:t>
            </a:r>
            <a:endParaRPr sz="2400" dirty="0">
              <a:latin typeface="Georgia"/>
              <a:ea typeface="Georgia"/>
              <a:cs typeface="Georgia"/>
              <a:sym typeface="Georgia"/>
            </a:endParaRPr>
          </a:p>
          <a:p>
            <a:pPr marL="463550" indent="-528638">
              <a:spcBef>
                <a:spcPts val="1200"/>
              </a:spcBef>
              <a:buSzPts val="3300"/>
              <a:buFont typeface="Georgia"/>
              <a:buChar char="►"/>
            </a:pPr>
            <a:r>
              <a:rPr lang="en-US" sz="2400" dirty="0">
                <a:latin typeface="Georgia"/>
                <a:ea typeface="Georgia"/>
                <a:cs typeface="Georgia"/>
                <a:sym typeface="Georgia"/>
              </a:rPr>
              <a:t>A third of the people we serve are children</a:t>
            </a:r>
            <a:endParaRPr sz="2400" dirty="0">
              <a:latin typeface="Georgia"/>
              <a:ea typeface="Georgia"/>
              <a:cs typeface="Georgia"/>
              <a:sym typeface="Georgia"/>
            </a:endParaRPr>
          </a:p>
          <a:p>
            <a:pPr marL="463550" indent="-528638">
              <a:spcBef>
                <a:spcPts val="1200"/>
              </a:spcBef>
              <a:buSzPts val="3300"/>
              <a:buFont typeface="Georgia"/>
              <a:buChar char="►"/>
            </a:pPr>
            <a:r>
              <a:rPr lang="en-US" sz="2400" dirty="0">
                <a:latin typeface="Georgia"/>
                <a:ea typeface="Georgia"/>
                <a:cs typeface="Georgia"/>
                <a:sym typeface="Georgia"/>
              </a:rPr>
              <a:t>BIPOC, single mothers, caregivers, </a:t>
            </a:r>
            <a:r>
              <a:rPr lang="en-US" sz="2400" dirty="0">
                <a:highlight>
                  <a:schemeClr val="lt1"/>
                </a:highlight>
                <a:latin typeface="Georgia"/>
                <a:ea typeface="Georgia"/>
                <a:cs typeface="Georgia"/>
                <a:sym typeface="Georgia"/>
              </a:rPr>
              <a:t>immigrants and refugees, </a:t>
            </a:r>
            <a:r>
              <a:rPr lang="en-US" sz="2400" dirty="0">
                <a:latin typeface="Georgia"/>
                <a:ea typeface="Georgia"/>
                <a:cs typeface="Georgia"/>
                <a:sym typeface="Georgia"/>
              </a:rPr>
              <a:t>LGBTQ individuals are disproportionately affected by hunger </a:t>
            </a:r>
            <a:endParaRPr sz="1600" dirty="0"/>
          </a:p>
        </p:txBody>
      </p:sp>
      <p:pic>
        <p:nvPicPr>
          <p:cNvPr id="175" name="Google Shape;175;p21"/>
          <p:cNvPicPr preferRelativeResize="0"/>
          <p:nvPr/>
        </p:nvPicPr>
        <p:blipFill>
          <a:blip r:embed="rId3">
            <a:alphaModFix/>
          </a:blip>
          <a:stretch>
            <a:fillRect/>
          </a:stretch>
        </p:blipFill>
        <p:spPr>
          <a:xfrm>
            <a:off x="6884587" y="2419350"/>
            <a:ext cx="2145113" cy="1429726"/>
          </a:xfrm>
          <a:prstGeom prst="rect">
            <a:avLst/>
          </a:prstGeom>
          <a:noFill/>
          <a:ln>
            <a:noFill/>
          </a:ln>
        </p:spPr>
      </p:pic>
      <p:pic>
        <p:nvPicPr>
          <p:cNvPr id="176" name="Google Shape;176;p21"/>
          <p:cNvPicPr preferRelativeResize="0"/>
          <p:nvPr/>
        </p:nvPicPr>
        <p:blipFill>
          <a:blip r:embed="rId4">
            <a:alphaModFix/>
          </a:blip>
          <a:stretch>
            <a:fillRect/>
          </a:stretch>
        </p:blipFill>
        <p:spPr>
          <a:xfrm>
            <a:off x="6884587" y="3963376"/>
            <a:ext cx="2145113" cy="1429726"/>
          </a:xfrm>
          <a:prstGeom prst="rect">
            <a:avLst/>
          </a:prstGeom>
          <a:noFill/>
          <a:ln>
            <a:noFill/>
          </a:ln>
        </p:spPr>
      </p:pic>
      <p:pic>
        <p:nvPicPr>
          <p:cNvPr id="177" name="Google Shape;177;p21"/>
          <p:cNvPicPr preferRelativeResize="0"/>
          <p:nvPr/>
        </p:nvPicPr>
        <p:blipFill>
          <a:blip r:embed="rId5">
            <a:alphaModFix/>
          </a:blip>
          <a:stretch>
            <a:fillRect/>
          </a:stretch>
        </p:blipFill>
        <p:spPr>
          <a:xfrm>
            <a:off x="6955501" y="998776"/>
            <a:ext cx="2037788" cy="1306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508001" y="1314450"/>
            <a:ext cx="6447501" cy="990600"/>
          </a:xfrm>
          <a:prstGeom prst="rect">
            <a:avLst/>
          </a:prstGeom>
          <a:noFill/>
          <a:ln>
            <a:noFill/>
          </a:ln>
        </p:spPr>
        <p:txBody>
          <a:bodyPr spcFirstLastPara="1" wrap="square" lIns="68569" tIns="34275" rIns="68569" bIns="34275" anchor="t" anchorCtr="0">
            <a:normAutofit/>
          </a:bodyPr>
          <a:lstStyle/>
          <a:p>
            <a:pPr>
              <a:buSzPts val="3600"/>
            </a:pPr>
            <a:r>
              <a:rPr lang="en-US" b="1">
                <a:latin typeface="Arial"/>
                <a:ea typeface="Arial"/>
                <a:cs typeface="Arial"/>
                <a:sym typeface="Arial"/>
              </a:rPr>
              <a:t>COVID Response </a:t>
            </a:r>
            <a:endParaRPr b="1">
              <a:latin typeface="Arial"/>
              <a:ea typeface="Arial"/>
              <a:cs typeface="Arial"/>
              <a:sym typeface="Arial"/>
            </a:endParaRPr>
          </a:p>
        </p:txBody>
      </p:sp>
      <p:sp>
        <p:nvSpPr>
          <p:cNvPr id="184" name="Google Shape;184;p22"/>
          <p:cNvSpPr txBox="1">
            <a:spLocks noGrp="1"/>
          </p:cNvSpPr>
          <p:nvPr>
            <p:ph type="body" idx="1"/>
          </p:nvPr>
        </p:nvSpPr>
        <p:spPr>
          <a:xfrm>
            <a:off x="507994" y="2073244"/>
            <a:ext cx="4896675" cy="2524500"/>
          </a:xfrm>
          <a:prstGeom prst="rect">
            <a:avLst/>
          </a:prstGeom>
          <a:noFill/>
          <a:ln>
            <a:noFill/>
          </a:ln>
        </p:spPr>
        <p:txBody>
          <a:bodyPr spcFirstLastPara="1" wrap="square" lIns="68569" tIns="34275" rIns="68569" bIns="34275" anchor="t" anchorCtr="0">
            <a:noAutofit/>
          </a:bodyPr>
          <a:lstStyle/>
          <a:p>
            <a:pPr marL="257175" indent="-309563">
              <a:spcBef>
                <a:spcPts val="0"/>
              </a:spcBef>
              <a:buSzPts val="2380"/>
              <a:buFont typeface="Georgia"/>
              <a:buChar char="►"/>
            </a:pPr>
            <a:r>
              <a:rPr lang="en-US" sz="2025" dirty="0">
                <a:latin typeface="Georgia"/>
                <a:ea typeface="Georgia"/>
                <a:cs typeface="Georgia"/>
                <a:sym typeface="Georgia"/>
              </a:rPr>
              <a:t>Hunger is at its highest level in almost a century – that means we are currently experiencing rates of hunger that equal those of the Great Depression in the 1930s.</a:t>
            </a:r>
            <a:endParaRPr sz="2175" dirty="0">
              <a:latin typeface="Georgia"/>
              <a:ea typeface="Georgia"/>
              <a:cs typeface="Georgia"/>
              <a:sym typeface="Georgia"/>
            </a:endParaRPr>
          </a:p>
          <a:p>
            <a:pPr marL="257175" indent="-300038">
              <a:buSzPts val="2180"/>
              <a:buFont typeface="Georgia"/>
              <a:buChar char="►"/>
            </a:pPr>
            <a:r>
              <a:rPr lang="en-US" sz="2025" dirty="0">
                <a:latin typeface="Georgia"/>
                <a:ea typeface="Georgia"/>
                <a:cs typeface="Georgia"/>
                <a:sym typeface="Georgia"/>
              </a:rPr>
              <a:t>Oregon State University estimates that the total number of Oregonians experiencing – or are likely to soon experience – food insecurity has doubled. </a:t>
            </a:r>
            <a:endParaRPr sz="2025" dirty="0">
              <a:latin typeface="Georgia"/>
              <a:ea typeface="Georgia"/>
              <a:cs typeface="Georgia"/>
              <a:sym typeface="Georgia"/>
            </a:endParaRPr>
          </a:p>
        </p:txBody>
      </p:sp>
      <p:pic>
        <p:nvPicPr>
          <p:cNvPr id="185" name="Google Shape;185;p22"/>
          <p:cNvPicPr preferRelativeResize="0"/>
          <p:nvPr/>
        </p:nvPicPr>
        <p:blipFill rotWithShape="1">
          <a:blip r:embed="rId3">
            <a:alphaModFix/>
          </a:blip>
          <a:srcRect/>
          <a:stretch/>
        </p:blipFill>
        <p:spPr>
          <a:xfrm>
            <a:off x="5845423" y="999031"/>
            <a:ext cx="2880557" cy="1920371"/>
          </a:xfrm>
          <a:prstGeom prst="rect">
            <a:avLst/>
          </a:prstGeom>
          <a:noFill/>
          <a:ln>
            <a:noFill/>
          </a:ln>
        </p:spPr>
      </p:pic>
      <p:pic>
        <p:nvPicPr>
          <p:cNvPr id="186" name="Google Shape;186;p22"/>
          <p:cNvPicPr preferRelativeResize="0"/>
          <p:nvPr/>
        </p:nvPicPr>
        <p:blipFill>
          <a:blip r:embed="rId4">
            <a:alphaModFix/>
          </a:blip>
          <a:stretch>
            <a:fillRect/>
          </a:stretch>
        </p:blipFill>
        <p:spPr>
          <a:xfrm>
            <a:off x="5404669" y="3067845"/>
            <a:ext cx="3510731" cy="26322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508001" y="1314450"/>
            <a:ext cx="6447501" cy="990600"/>
          </a:xfrm>
          <a:prstGeom prst="rect">
            <a:avLst/>
          </a:prstGeom>
          <a:noFill/>
          <a:ln>
            <a:noFill/>
          </a:ln>
        </p:spPr>
        <p:txBody>
          <a:bodyPr spcFirstLastPara="1" wrap="square" lIns="68569" tIns="34275" rIns="68569" bIns="34275" anchor="t" anchorCtr="0">
            <a:normAutofit/>
          </a:bodyPr>
          <a:lstStyle/>
          <a:p>
            <a:r>
              <a:rPr lang="en-US" b="1">
                <a:latin typeface="Arial"/>
                <a:ea typeface="Arial"/>
                <a:cs typeface="Arial"/>
                <a:sym typeface="Arial"/>
              </a:rPr>
              <a:t>Why are Oregonians Hungry?</a:t>
            </a:r>
            <a:endParaRPr b="1">
              <a:latin typeface="Arial"/>
              <a:ea typeface="Arial"/>
              <a:cs typeface="Arial"/>
              <a:sym typeface="Arial"/>
            </a:endParaRPr>
          </a:p>
        </p:txBody>
      </p:sp>
      <p:sp>
        <p:nvSpPr>
          <p:cNvPr id="193" name="Google Shape;193;p23"/>
          <p:cNvSpPr txBox="1">
            <a:spLocks noGrp="1"/>
          </p:cNvSpPr>
          <p:nvPr>
            <p:ph type="body" idx="1"/>
          </p:nvPr>
        </p:nvSpPr>
        <p:spPr>
          <a:xfrm>
            <a:off x="508000" y="1970194"/>
            <a:ext cx="7148900" cy="4278206"/>
          </a:xfrm>
          <a:prstGeom prst="rect">
            <a:avLst/>
          </a:prstGeom>
          <a:noFill/>
          <a:ln>
            <a:noFill/>
          </a:ln>
        </p:spPr>
        <p:txBody>
          <a:bodyPr spcFirstLastPara="1" wrap="square" lIns="68569" tIns="34275" rIns="68569" bIns="34275" anchor="t" anchorCtr="0">
            <a:normAutofit lnSpcReduction="10000"/>
          </a:bodyPr>
          <a:lstStyle/>
          <a:p>
            <a:pPr marL="257175" indent="-272701">
              <a:spcBef>
                <a:spcPts val="0"/>
              </a:spcBef>
              <a:buSzPct val="83494"/>
              <a:buFont typeface="Georgia"/>
              <a:buChar char="❑"/>
            </a:pPr>
            <a:r>
              <a:rPr lang="en-US" sz="1950" dirty="0">
                <a:solidFill>
                  <a:srgbClr val="000000"/>
                </a:solidFill>
                <a:latin typeface="Georgia"/>
                <a:ea typeface="Georgia"/>
                <a:cs typeface="Georgia"/>
                <a:sym typeface="Georgia"/>
              </a:rPr>
              <a:t>Low and/or inconsistent wages, seasonal or irregular</a:t>
            </a:r>
            <a:endParaRPr sz="1650" dirty="0">
              <a:latin typeface="Georgia"/>
              <a:ea typeface="Georgia"/>
              <a:cs typeface="Georgia"/>
              <a:sym typeface="Georgia"/>
            </a:endParaRPr>
          </a:p>
          <a:p>
            <a:pPr marL="0" indent="0">
              <a:spcBef>
                <a:spcPts val="0"/>
              </a:spcBef>
              <a:buSzPct val="66022"/>
              <a:buNone/>
            </a:pPr>
            <a:endParaRPr sz="1950" dirty="0">
              <a:solidFill>
                <a:srgbClr val="000000"/>
              </a:solidFill>
              <a:latin typeface="Georgia"/>
              <a:ea typeface="Georgia"/>
              <a:cs typeface="Georgia"/>
              <a:sym typeface="Georgia"/>
            </a:endParaRPr>
          </a:p>
          <a:p>
            <a:pPr lvl="1" indent="-342900">
              <a:spcBef>
                <a:spcPts val="600"/>
              </a:spcBef>
              <a:buSzPct val="66022"/>
            </a:pPr>
            <a:r>
              <a:rPr lang="en-US" sz="1800" dirty="0">
                <a:solidFill>
                  <a:srgbClr val="000000"/>
                </a:solidFill>
                <a:latin typeface="Georgia"/>
                <a:ea typeface="Georgia"/>
                <a:cs typeface="Georgia"/>
                <a:sym typeface="Georgia"/>
              </a:rPr>
              <a:t>45% of client households have at least one working adult</a:t>
            </a:r>
            <a:endParaRPr sz="1500" dirty="0">
              <a:latin typeface="Georgia"/>
              <a:ea typeface="Georgia"/>
              <a:cs typeface="Georgia"/>
              <a:sym typeface="Georgia"/>
            </a:endParaRPr>
          </a:p>
          <a:p>
            <a:pPr lvl="1" indent="-342900">
              <a:spcBef>
                <a:spcPts val="600"/>
              </a:spcBef>
              <a:buSzPct val="66022"/>
            </a:pPr>
            <a:r>
              <a:rPr lang="en-US" sz="1800" dirty="0">
                <a:solidFill>
                  <a:srgbClr val="000000"/>
                </a:solidFill>
                <a:latin typeface="Georgia"/>
                <a:ea typeface="Georgia"/>
                <a:cs typeface="Georgia"/>
                <a:sym typeface="Georgia"/>
              </a:rPr>
              <a:t>33% retired or unable to work due to disability/illness</a:t>
            </a:r>
            <a:endParaRPr sz="1500" dirty="0">
              <a:latin typeface="Georgia"/>
              <a:ea typeface="Georgia"/>
              <a:cs typeface="Georgia"/>
              <a:sym typeface="Georgia"/>
            </a:endParaRPr>
          </a:p>
          <a:p>
            <a:pPr lvl="1" indent="-342900">
              <a:spcBef>
                <a:spcPts val="600"/>
              </a:spcBef>
              <a:buSzPct val="66022"/>
            </a:pPr>
            <a:r>
              <a:rPr lang="en-US" sz="1800" dirty="0">
                <a:solidFill>
                  <a:srgbClr val="000000"/>
                </a:solidFill>
                <a:latin typeface="Georgia"/>
                <a:ea typeface="Georgia"/>
                <a:cs typeface="Georgia"/>
                <a:sym typeface="Georgia"/>
              </a:rPr>
              <a:t>17% unemployed</a:t>
            </a:r>
            <a:endParaRPr sz="1500" dirty="0">
              <a:latin typeface="Georgia"/>
              <a:ea typeface="Georgia"/>
              <a:cs typeface="Georgia"/>
              <a:sym typeface="Georgia"/>
            </a:endParaRPr>
          </a:p>
          <a:p>
            <a:pPr lvl="1" indent="-342900">
              <a:spcBef>
                <a:spcPts val="600"/>
              </a:spcBef>
              <a:buSzPct val="66022"/>
            </a:pPr>
            <a:r>
              <a:rPr lang="en-US" sz="1800" dirty="0">
                <a:solidFill>
                  <a:srgbClr val="000000"/>
                </a:solidFill>
                <a:latin typeface="Georgia"/>
                <a:ea typeface="Georgia"/>
                <a:cs typeface="Georgia"/>
                <a:sym typeface="Georgia"/>
              </a:rPr>
              <a:t>5% Staying at home to care for child, senior, or disabled person</a:t>
            </a:r>
            <a:endParaRPr sz="1500" dirty="0">
              <a:latin typeface="Georgia"/>
              <a:ea typeface="Georgia"/>
              <a:cs typeface="Georgia"/>
              <a:sym typeface="Georgia"/>
            </a:endParaRPr>
          </a:p>
          <a:p>
            <a:pPr marL="0" indent="0">
              <a:spcBef>
                <a:spcPts val="0"/>
              </a:spcBef>
              <a:buSzPct val="66022"/>
              <a:buNone/>
            </a:pPr>
            <a:endParaRPr sz="1950" dirty="0">
              <a:solidFill>
                <a:srgbClr val="000000"/>
              </a:solidFill>
              <a:latin typeface="Georgia"/>
              <a:ea typeface="Georgia"/>
              <a:cs typeface="Georgia"/>
              <a:sym typeface="Georgia"/>
            </a:endParaRPr>
          </a:p>
          <a:p>
            <a:pPr marL="257175" indent="-272701">
              <a:spcBef>
                <a:spcPts val="600"/>
              </a:spcBef>
              <a:buSzPct val="83494"/>
              <a:buFont typeface="Georgia"/>
              <a:buChar char="❑"/>
            </a:pPr>
            <a:r>
              <a:rPr lang="en-US" sz="1950" dirty="0">
                <a:latin typeface="Georgia"/>
                <a:ea typeface="Georgia"/>
                <a:cs typeface="Georgia"/>
                <a:sym typeface="Georgia"/>
              </a:rPr>
              <a:t>With high cost of housing, people need to make difficult choices between rent or food</a:t>
            </a:r>
            <a:endParaRPr sz="1650" dirty="0">
              <a:latin typeface="Georgia"/>
              <a:ea typeface="Georgia"/>
              <a:cs typeface="Georgia"/>
              <a:sym typeface="Georgia"/>
            </a:endParaRPr>
          </a:p>
          <a:p>
            <a:pPr marL="257175" indent="-272701">
              <a:spcBef>
                <a:spcPts val="600"/>
              </a:spcBef>
              <a:buSzPct val="83494"/>
              <a:buFont typeface="Georgia"/>
              <a:buChar char="❑"/>
            </a:pPr>
            <a:r>
              <a:rPr lang="en-US" sz="1950" dirty="0">
                <a:latin typeface="Georgia"/>
                <a:ea typeface="Georgia"/>
                <a:cs typeface="Georgia"/>
                <a:sym typeface="Georgia"/>
              </a:rPr>
              <a:t>Medical bills or other life emergencies</a:t>
            </a:r>
            <a:endParaRPr sz="1650" dirty="0">
              <a:latin typeface="Georgia"/>
              <a:ea typeface="Georgia"/>
              <a:cs typeface="Georgia"/>
              <a:sym typeface="Georgia"/>
            </a:endParaRPr>
          </a:p>
          <a:p>
            <a:pPr marL="257175" indent="-272701">
              <a:spcBef>
                <a:spcPts val="600"/>
              </a:spcBef>
              <a:buSzPct val="83494"/>
              <a:buFont typeface="Georgia"/>
              <a:buChar char="❑"/>
            </a:pPr>
            <a:r>
              <a:rPr lang="en-US" sz="1950" dirty="0">
                <a:latin typeface="Georgia"/>
                <a:ea typeface="Georgia"/>
                <a:cs typeface="Georgia"/>
                <a:sym typeface="Georgia"/>
              </a:rPr>
              <a:t>Seasonal needs</a:t>
            </a:r>
            <a:r>
              <a:rPr lang="en-US" sz="1950" dirty="0">
                <a:solidFill>
                  <a:srgbClr val="212121"/>
                </a:solidFill>
                <a:latin typeface="Georgia"/>
                <a:ea typeface="Georgia"/>
                <a:cs typeface="Georgia"/>
                <a:sym typeface="Georgia"/>
              </a:rPr>
              <a:t>,</a:t>
            </a:r>
            <a:r>
              <a:rPr lang="en-US" sz="1950" dirty="0">
                <a:solidFill>
                  <a:srgbClr val="FF0000"/>
                </a:solidFill>
                <a:latin typeface="Georgia"/>
                <a:ea typeface="Georgia"/>
                <a:cs typeface="Georgia"/>
                <a:sym typeface="Georgia"/>
              </a:rPr>
              <a:t> </a:t>
            </a:r>
            <a:r>
              <a:rPr lang="en-US" sz="1950" dirty="0">
                <a:latin typeface="Georgia"/>
                <a:ea typeface="Georgia"/>
                <a:cs typeface="Georgia"/>
                <a:sym typeface="Georgia"/>
              </a:rPr>
              <a:t>such as summer child hunger when kids lose access to school meals.</a:t>
            </a:r>
            <a:endParaRPr sz="1650" dirty="0">
              <a:latin typeface="Georgia"/>
              <a:ea typeface="Georgia"/>
              <a:cs typeface="Georgia"/>
              <a:sym typeface="Georgia"/>
            </a:endParaRPr>
          </a:p>
          <a:p>
            <a:pPr marL="0" indent="0">
              <a:spcBef>
                <a:spcPts val="0"/>
              </a:spcBef>
              <a:buSzPct val="79999"/>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508001" y="1314450"/>
            <a:ext cx="6447501" cy="990600"/>
          </a:xfrm>
          <a:prstGeom prst="rect">
            <a:avLst/>
          </a:prstGeom>
          <a:noFill/>
          <a:ln>
            <a:noFill/>
          </a:ln>
        </p:spPr>
        <p:txBody>
          <a:bodyPr spcFirstLastPara="1" wrap="square" lIns="68569" tIns="34275" rIns="68569" bIns="34275" anchor="t" anchorCtr="0">
            <a:normAutofit/>
          </a:bodyPr>
          <a:lstStyle/>
          <a:p>
            <a:r>
              <a:rPr lang="en-US" b="1">
                <a:latin typeface="Arial"/>
                <a:ea typeface="Arial"/>
                <a:cs typeface="Arial"/>
                <a:sym typeface="Arial"/>
              </a:rPr>
              <a:t>Equity at OFB </a:t>
            </a:r>
            <a:endParaRPr b="1">
              <a:latin typeface="Arial"/>
              <a:ea typeface="Arial"/>
              <a:cs typeface="Arial"/>
              <a:sym typeface="Arial"/>
            </a:endParaRPr>
          </a:p>
        </p:txBody>
      </p:sp>
      <p:sp>
        <p:nvSpPr>
          <p:cNvPr id="200" name="Google Shape;200;p24"/>
          <p:cNvSpPr txBox="1">
            <a:spLocks noGrp="1"/>
          </p:cNvSpPr>
          <p:nvPr>
            <p:ph type="body" idx="1"/>
          </p:nvPr>
        </p:nvSpPr>
        <p:spPr>
          <a:xfrm>
            <a:off x="412931" y="1990388"/>
            <a:ext cx="6790500" cy="2783925"/>
          </a:xfrm>
          <a:prstGeom prst="rect">
            <a:avLst/>
          </a:prstGeom>
          <a:noFill/>
          <a:ln>
            <a:noFill/>
          </a:ln>
        </p:spPr>
        <p:txBody>
          <a:bodyPr spcFirstLastPara="1" wrap="square" lIns="68569" tIns="34275" rIns="68569" bIns="34275" anchor="t" anchorCtr="0">
            <a:noAutofit/>
          </a:bodyPr>
          <a:lstStyle/>
          <a:p>
            <a:pPr marL="0" indent="0">
              <a:spcBef>
                <a:spcPts val="0"/>
              </a:spcBef>
              <a:buSzPts val="3840"/>
              <a:buNone/>
            </a:pPr>
            <a:r>
              <a:rPr lang="en-US" sz="4275">
                <a:latin typeface="Georgia"/>
                <a:ea typeface="Georgia"/>
                <a:cs typeface="Georgia"/>
                <a:sym typeface="Georgia"/>
              </a:rPr>
              <a:t>A</a:t>
            </a:r>
            <a:r>
              <a:rPr lang="en-US" sz="3075">
                <a:latin typeface="Georgia"/>
                <a:ea typeface="Georgia"/>
                <a:cs typeface="Georgia"/>
                <a:sym typeface="Georgia"/>
              </a:rPr>
              <a:t>t Oregon Food Bank, we hold people experiencing hunger in Oregon and SW Washington at the center of our actions and decisions. </a:t>
            </a:r>
            <a:endParaRPr sz="3075">
              <a:latin typeface="Georgia"/>
              <a:ea typeface="Georgia"/>
              <a:cs typeface="Georgia"/>
              <a:sym typeface="Georgia"/>
            </a:endParaRPr>
          </a:p>
        </p:txBody>
      </p:sp>
      <p:pic>
        <p:nvPicPr>
          <p:cNvPr id="201" name="Google Shape;201;p24"/>
          <p:cNvPicPr preferRelativeResize="0"/>
          <p:nvPr/>
        </p:nvPicPr>
        <p:blipFill rotWithShape="1">
          <a:blip r:embed="rId3">
            <a:alphaModFix/>
          </a:blip>
          <a:srcRect t="4250" b="-4250"/>
          <a:stretch/>
        </p:blipFill>
        <p:spPr>
          <a:xfrm>
            <a:off x="6805575" y="3662156"/>
            <a:ext cx="2130544" cy="20153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508001" y="1212263"/>
            <a:ext cx="6447600" cy="990675"/>
          </a:xfrm>
          <a:prstGeom prst="rect">
            <a:avLst/>
          </a:prstGeom>
          <a:noFill/>
          <a:ln>
            <a:noFill/>
          </a:ln>
        </p:spPr>
        <p:txBody>
          <a:bodyPr spcFirstLastPara="1" wrap="square" lIns="68569" tIns="34275" rIns="68569" bIns="34275" anchor="t" anchorCtr="0">
            <a:normAutofit/>
          </a:bodyPr>
          <a:lstStyle/>
          <a:p>
            <a:r>
              <a:rPr lang="en-US" b="1">
                <a:latin typeface="Arial"/>
                <a:ea typeface="Arial"/>
                <a:cs typeface="Arial"/>
                <a:sym typeface="Arial"/>
              </a:rPr>
              <a:t>Equity con’t </a:t>
            </a:r>
            <a:endParaRPr b="1">
              <a:latin typeface="Arial"/>
              <a:ea typeface="Arial"/>
              <a:cs typeface="Arial"/>
              <a:sym typeface="Arial"/>
            </a:endParaRPr>
          </a:p>
        </p:txBody>
      </p:sp>
      <p:sp>
        <p:nvSpPr>
          <p:cNvPr id="207" name="Google Shape;207;p25"/>
          <p:cNvSpPr txBox="1">
            <a:spLocks noGrp="1"/>
          </p:cNvSpPr>
          <p:nvPr>
            <p:ph type="body" idx="1"/>
          </p:nvPr>
        </p:nvSpPr>
        <p:spPr>
          <a:xfrm>
            <a:off x="508000" y="1751775"/>
            <a:ext cx="5634781" cy="4801425"/>
          </a:xfrm>
          <a:prstGeom prst="rect">
            <a:avLst/>
          </a:prstGeom>
          <a:noFill/>
          <a:ln>
            <a:noFill/>
          </a:ln>
        </p:spPr>
        <p:txBody>
          <a:bodyPr spcFirstLastPara="1" wrap="square" lIns="68569" tIns="34275" rIns="68569" bIns="34275" anchor="t" anchorCtr="0">
            <a:normAutofit/>
          </a:bodyPr>
          <a:lstStyle/>
          <a:p>
            <a:pPr marL="0" indent="0">
              <a:buNone/>
            </a:pPr>
            <a:endParaRPr dirty="0"/>
          </a:p>
          <a:p>
            <a:pPr marL="433388" indent="-468313">
              <a:spcBef>
                <a:spcPts val="0"/>
              </a:spcBef>
              <a:buSzPts val="2680"/>
              <a:buFont typeface="Georgia"/>
              <a:buChar char="►"/>
            </a:pPr>
            <a:r>
              <a:rPr lang="en-US" dirty="0">
                <a:latin typeface="Georgia"/>
                <a:ea typeface="Georgia"/>
                <a:cs typeface="Georgia"/>
                <a:sym typeface="Georgia"/>
              </a:rPr>
              <a:t>Legislative Agenda: Advocating for legislation that affects our clients at federal, state, local levels</a:t>
            </a:r>
            <a:endParaRPr sz="2800" dirty="0">
              <a:latin typeface="Georgia"/>
              <a:ea typeface="Georgia"/>
              <a:cs typeface="Georgia"/>
              <a:sym typeface="Georgia"/>
            </a:endParaRPr>
          </a:p>
          <a:p>
            <a:pPr marL="433388" indent="-468313">
              <a:buSzPts val="2480"/>
              <a:buFont typeface="Georgia"/>
              <a:buChar char="►"/>
            </a:pPr>
            <a:r>
              <a:rPr lang="en-US" dirty="0">
                <a:latin typeface="Georgia"/>
                <a:ea typeface="Georgia"/>
                <a:cs typeface="Georgia"/>
                <a:sym typeface="Georgia"/>
              </a:rPr>
              <a:t>Equity and food justice: BIPOC, single mothers, caregivers, </a:t>
            </a:r>
            <a:r>
              <a:rPr lang="en-US" dirty="0">
                <a:highlight>
                  <a:schemeClr val="lt1"/>
                </a:highlight>
                <a:latin typeface="Georgia"/>
                <a:ea typeface="Georgia"/>
                <a:cs typeface="Georgia"/>
                <a:sym typeface="Georgia"/>
              </a:rPr>
              <a:t>immigrants and refugees, </a:t>
            </a:r>
            <a:r>
              <a:rPr lang="en-US" dirty="0">
                <a:latin typeface="Georgia"/>
                <a:ea typeface="Georgia"/>
                <a:cs typeface="Georgia"/>
                <a:sym typeface="Georgia"/>
              </a:rPr>
              <a:t>LGBTQ individuals are disproportionately affected by hunger</a:t>
            </a:r>
            <a:endParaRPr dirty="0">
              <a:latin typeface="Georgia"/>
              <a:ea typeface="Georgia"/>
              <a:cs typeface="Georgia"/>
              <a:sym typeface="Georgia"/>
            </a:endParaRPr>
          </a:p>
          <a:p>
            <a:pPr marL="433388" indent="-468313">
              <a:buSzPts val="2200"/>
              <a:buFont typeface="Georgia"/>
              <a:buChar char="►"/>
            </a:pPr>
            <a:r>
              <a:rPr lang="en-US" dirty="0">
                <a:latin typeface="Georgia"/>
                <a:ea typeface="Georgia"/>
                <a:cs typeface="Georgia"/>
                <a:sym typeface="Georgia"/>
              </a:rPr>
              <a:t>Over 615,000 Oregonians receive nutrition assistance each month through the Oregon Trail Card (EBT/SNAP benefits)</a:t>
            </a:r>
            <a:endParaRPr dirty="0">
              <a:latin typeface="Georgia"/>
              <a:ea typeface="Georgia"/>
              <a:cs typeface="Georgia"/>
              <a:sym typeface="Georgia"/>
            </a:endParaRPr>
          </a:p>
          <a:p>
            <a:pPr marL="433388" indent="-468313">
              <a:buSzPts val="2200"/>
              <a:buFont typeface="Georgia"/>
              <a:buChar char="►"/>
            </a:pPr>
            <a:r>
              <a:rPr lang="en-US" dirty="0">
                <a:latin typeface="Georgia"/>
                <a:ea typeface="Georgia"/>
                <a:cs typeface="Georgia"/>
                <a:sym typeface="Georgia"/>
              </a:rPr>
              <a:t>Ending stigma through storytelling, such as our VOICES videos which share the stories of people experiencing hunger.</a:t>
            </a:r>
            <a:endParaRPr dirty="0">
              <a:latin typeface="Georgia"/>
              <a:ea typeface="Georgia"/>
              <a:cs typeface="Georgia"/>
              <a:sym typeface="Georgia"/>
            </a:endParaRPr>
          </a:p>
        </p:txBody>
      </p:sp>
      <p:pic>
        <p:nvPicPr>
          <p:cNvPr id="208" name="Google Shape;208;p25"/>
          <p:cNvPicPr preferRelativeResize="0"/>
          <p:nvPr/>
        </p:nvPicPr>
        <p:blipFill rotWithShape="1">
          <a:blip r:embed="rId3">
            <a:alphaModFix/>
          </a:blip>
          <a:srcRect l="1730" t="6190" r="-1730" b="-6190"/>
          <a:stretch/>
        </p:blipFill>
        <p:spPr>
          <a:xfrm>
            <a:off x="6201113" y="1829550"/>
            <a:ext cx="2819963" cy="26698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47714" cy="1320800"/>
          </a:xfrm>
        </p:spPr>
        <p:txBody>
          <a:bodyPr/>
          <a:lstStyle/>
          <a:p>
            <a:r>
              <a:rPr lang="en-US" dirty="0"/>
              <a:t>Virtual </a:t>
            </a:r>
            <a:r>
              <a:rPr lang="en-US" dirty="0">
                <a:solidFill>
                  <a:srgbClr val="00B0F0"/>
                </a:solidFill>
              </a:rPr>
              <a:t>Canstruction</a:t>
            </a:r>
            <a:r>
              <a:rPr lang="en-US" dirty="0"/>
              <a:t>?</a:t>
            </a:r>
          </a:p>
        </p:txBody>
      </p:sp>
      <p:sp>
        <p:nvSpPr>
          <p:cNvPr id="3" name="Content Placeholder 2"/>
          <p:cNvSpPr>
            <a:spLocks noGrp="1"/>
          </p:cNvSpPr>
          <p:nvPr>
            <p:ph sz="half" idx="1"/>
          </p:nvPr>
        </p:nvSpPr>
        <p:spPr>
          <a:xfrm>
            <a:off x="762000" y="1584831"/>
            <a:ext cx="3474870" cy="4333834"/>
          </a:xfrm>
        </p:spPr>
        <p:txBody>
          <a:bodyPr>
            <a:noAutofit/>
          </a:bodyPr>
          <a:lstStyle/>
          <a:p>
            <a:pPr marL="0" indent="0">
              <a:buNone/>
            </a:pPr>
            <a:r>
              <a:rPr lang="en-US" sz="2000" dirty="0"/>
              <a:t>A fun and unique </a:t>
            </a:r>
            <a:br>
              <a:rPr lang="en-US" sz="2000" dirty="0"/>
            </a:br>
            <a:r>
              <a:rPr lang="en-US" sz="2000" dirty="0"/>
              <a:t>design-build competition for architects, engineers, and construction professionals.</a:t>
            </a:r>
          </a:p>
          <a:p>
            <a:pPr marL="0" indent="0">
              <a:buNone/>
            </a:pPr>
            <a:endParaRPr lang="en-US" sz="2000" dirty="0"/>
          </a:p>
          <a:p>
            <a:pPr marL="0" indent="0">
              <a:buNone/>
            </a:pPr>
            <a:r>
              <a:rPr lang="en-US" sz="2000" dirty="0"/>
              <a:t>The 2021 Event will be a 3-D model design competition with fundraising but without the construction phase.</a:t>
            </a:r>
          </a:p>
          <a:p>
            <a:pPr marL="0" indent="0">
              <a:buNone/>
            </a:pPr>
            <a:endParaRPr lang="en-US" sz="2000" dirty="0"/>
          </a:p>
          <a:p>
            <a:pPr marL="0" indent="0">
              <a:buNone/>
            </a:pPr>
            <a:r>
              <a:rPr lang="en-US" sz="2000" dirty="0"/>
              <a:t>Also coloring contest, stack-at-home and social media (</a:t>
            </a:r>
            <a:r>
              <a:rPr lang="en-US" sz="2000" dirty="0" err="1"/>
              <a:t>TikTok</a:t>
            </a:r>
            <a:r>
              <a:rPr lang="en-US" sz="2000" dirty="0"/>
              <a:t>) competitions.</a:t>
            </a:r>
          </a:p>
          <a:p>
            <a:endParaRPr lang="en-US" sz="2000" dirty="0"/>
          </a:p>
          <a:p>
            <a:endParaRPr lang="en-US" sz="2000" dirty="0"/>
          </a:p>
        </p:txBody>
      </p:sp>
      <p:pic>
        <p:nvPicPr>
          <p:cNvPr id="3074" name="Picture 2" descr="Build a Car Out of Food? Can Do! | Cadalyst">
            <a:extLst>
              <a:ext uri="{FF2B5EF4-FFF2-40B4-BE49-F238E27FC236}">
                <a16:creationId xmlns:a16="http://schemas.microsoft.com/office/drawing/2014/main" id="{201B6388-531C-44EC-BB67-C2976205CC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39574" y="1929157"/>
            <a:ext cx="428625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06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100496" y="903353"/>
            <a:ext cx="6447501" cy="990600"/>
          </a:xfrm>
          <a:prstGeom prst="rect">
            <a:avLst/>
          </a:prstGeom>
          <a:noFill/>
          <a:ln>
            <a:noFill/>
          </a:ln>
        </p:spPr>
        <p:txBody>
          <a:bodyPr spcFirstLastPara="1" wrap="square" lIns="68569" tIns="34275" rIns="68569" bIns="34275" anchor="ctr" anchorCtr="0">
            <a:normAutofit/>
          </a:bodyPr>
          <a:lstStyle/>
          <a:p>
            <a:pPr>
              <a:buClr>
                <a:srgbClr val="678A26"/>
              </a:buClr>
              <a:buSzPts val="4400"/>
            </a:pPr>
            <a:r>
              <a:rPr lang="en-US" b="1">
                <a:latin typeface="Arial"/>
                <a:ea typeface="Arial"/>
                <a:cs typeface="Arial"/>
                <a:sym typeface="Arial"/>
              </a:rPr>
              <a:t>Emerging Stronger Together </a:t>
            </a:r>
            <a:endParaRPr b="1">
              <a:latin typeface="Arial"/>
              <a:ea typeface="Arial"/>
              <a:cs typeface="Arial"/>
              <a:sym typeface="Arial"/>
            </a:endParaRPr>
          </a:p>
        </p:txBody>
      </p:sp>
      <p:sp>
        <p:nvSpPr>
          <p:cNvPr id="215" name="Google Shape;215;p26"/>
          <p:cNvSpPr txBox="1">
            <a:spLocks noGrp="1"/>
          </p:cNvSpPr>
          <p:nvPr>
            <p:ph type="body" idx="1"/>
          </p:nvPr>
        </p:nvSpPr>
        <p:spPr>
          <a:xfrm>
            <a:off x="369366" y="2118400"/>
            <a:ext cx="4649896" cy="3300911"/>
          </a:xfrm>
          <a:prstGeom prst="rect">
            <a:avLst/>
          </a:prstGeom>
          <a:noFill/>
          <a:ln>
            <a:noFill/>
          </a:ln>
        </p:spPr>
        <p:txBody>
          <a:bodyPr spcFirstLastPara="1" wrap="square" lIns="68569" tIns="34275" rIns="68569" bIns="34275" anchor="t" anchorCtr="0">
            <a:normAutofit/>
          </a:bodyPr>
          <a:lstStyle/>
          <a:p>
            <a:pPr marL="257175" indent="-257175">
              <a:spcBef>
                <a:spcPts val="0"/>
              </a:spcBef>
              <a:buSzPts val="2560"/>
              <a:buFont typeface="Georgia"/>
              <a:buChar char="►"/>
            </a:pPr>
            <a:r>
              <a:rPr lang="en-US" sz="2400">
                <a:latin typeface="Georgia"/>
                <a:ea typeface="Georgia"/>
                <a:cs typeface="Georgia"/>
                <a:sym typeface="Georgia"/>
              </a:rPr>
              <a:t>Support self-sufficiency </a:t>
            </a:r>
            <a:endParaRPr>
              <a:latin typeface="Georgia"/>
              <a:ea typeface="Georgia"/>
              <a:cs typeface="Georgia"/>
              <a:sym typeface="Georgia"/>
            </a:endParaRPr>
          </a:p>
          <a:p>
            <a:pPr marL="257175" indent="-257175">
              <a:buSzPts val="2560"/>
              <a:buFont typeface="Georgia"/>
              <a:buChar char="►"/>
            </a:pPr>
            <a:r>
              <a:rPr lang="en-US" sz="2400">
                <a:latin typeface="Georgia"/>
                <a:ea typeface="Georgia"/>
                <a:cs typeface="Georgia"/>
                <a:sym typeface="Georgia"/>
              </a:rPr>
              <a:t>Nutrition and garden education programs </a:t>
            </a:r>
            <a:endParaRPr>
              <a:latin typeface="Georgia"/>
              <a:ea typeface="Georgia"/>
              <a:cs typeface="Georgia"/>
              <a:sym typeface="Georgia"/>
            </a:endParaRPr>
          </a:p>
          <a:p>
            <a:pPr marL="257175" indent="-257175">
              <a:buSzPts val="2560"/>
              <a:buFont typeface="Georgia"/>
              <a:buChar char="►"/>
            </a:pPr>
            <a:r>
              <a:rPr lang="en-US" sz="2400">
                <a:latin typeface="Georgia"/>
                <a:ea typeface="Georgia"/>
                <a:cs typeface="Georgia"/>
                <a:sym typeface="Georgia"/>
              </a:rPr>
              <a:t>Community food systems activities, including health screenings</a:t>
            </a:r>
            <a:endParaRPr>
              <a:latin typeface="Georgia"/>
              <a:ea typeface="Georgia"/>
              <a:cs typeface="Georgia"/>
              <a:sym typeface="Georgia"/>
            </a:endParaRPr>
          </a:p>
          <a:p>
            <a:pPr marL="257175" indent="-188594">
              <a:buNone/>
            </a:pPr>
            <a:endParaRPr/>
          </a:p>
        </p:txBody>
      </p:sp>
      <p:pic>
        <p:nvPicPr>
          <p:cNvPr id="216" name="Google Shape;216;p26"/>
          <p:cNvPicPr preferRelativeResize="0"/>
          <p:nvPr/>
        </p:nvPicPr>
        <p:blipFill rotWithShape="1">
          <a:blip r:embed="rId3">
            <a:alphaModFix/>
          </a:blip>
          <a:srcRect/>
          <a:stretch/>
        </p:blipFill>
        <p:spPr>
          <a:xfrm>
            <a:off x="7316292" y="735935"/>
            <a:ext cx="1827709" cy="1980980"/>
          </a:xfrm>
          <a:prstGeom prst="rect">
            <a:avLst/>
          </a:prstGeom>
          <a:noFill/>
          <a:ln>
            <a:noFill/>
          </a:ln>
        </p:spPr>
      </p:pic>
      <p:pic>
        <p:nvPicPr>
          <p:cNvPr id="217" name="Google Shape;217;p26"/>
          <p:cNvPicPr preferRelativeResize="0"/>
          <p:nvPr/>
        </p:nvPicPr>
        <p:blipFill rotWithShape="1">
          <a:blip r:embed="rId4">
            <a:alphaModFix/>
          </a:blip>
          <a:srcRect/>
          <a:stretch/>
        </p:blipFill>
        <p:spPr>
          <a:xfrm>
            <a:off x="4387856" y="2040529"/>
            <a:ext cx="2799399" cy="1854147"/>
          </a:xfrm>
          <a:prstGeom prst="rect">
            <a:avLst/>
          </a:prstGeom>
          <a:noFill/>
          <a:ln>
            <a:noFill/>
          </a:ln>
        </p:spPr>
      </p:pic>
      <p:pic>
        <p:nvPicPr>
          <p:cNvPr id="218" name="Google Shape;218;p26"/>
          <p:cNvPicPr preferRelativeResize="0"/>
          <p:nvPr/>
        </p:nvPicPr>
        <p:blipFill rotWithShape="1">
          <a:blip r:embed="rId5">
            <a:alphaModFix/>
          </a:blip>
          <a:srcRect/>
          <a:stretch/>
        </p:blipFill>
        <p:spPr>
          <a:xfrm>
            <a:off x="5820765" y="4006899"/>
            <a:ext cx="2991053" cy="19938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180009" y="898591"/>
            <a:ext cx="6447501" cy="990600"/>
          </a:xfrm>
          <a:prstGeom prst="rect">
            <a:avLst/>
          </a:prstGeom>
          <a:noFill/>
          <a:ln>
            <a:noFill/>
          </a:ln>
        </p:spPr>
        <p:txBody>
          <a:bodyPr spcFirstLastPara="1" wrap="square" lIns="68569" tIns="34275" rIns="68569" bIns="34275" anchor="ctr" anchorCtr="0">
            <a:normAutofit/>
          </a:bodyPr>
          <a:lstStyle/>
          <a:p>
            <a:pPr>
              <a:buClr>
                <a:srgbClr val="678A26"/>
              </a:buClr>
            </a:pPr>
            <a:r>
              <a:rPr lang="en-US" b="1">
                <a:latin typeface="Arial"/>
                <a:ea typeface="Arial"/>
                <a:cs typeface="Arial"/>
                <a:sym typeface="Arial"/>
              </a:rPr>
              <a:t>Make a difference</a:t>
            </a:r>
            <a:br>
              <a:rPr lang="en-US" b="1">
                <a:latin typeface="Arial"/>
                <a:ea typeface="Arial"/>
                <a:cs typeface="Arial"/>
                <a:sym typeface="Arial"/>
              </a:rPr>
            </a:br>
            <a:r>
              <a:rPr lang="en-US" sz="2250" b="1">
                <a:latin typeface="Arial"/>
                <a:ea typeface="Arial"/>
                <a:cs typeface="Arial"/>
                <a:sym typeface="Arial"/>
              </a:rPr>
              <a:t>…</a:t>
            </a:r>
            <a:r>
              <a:rPr lang="en-US" sz="2250" b="1" i="1">
                <a:latin typeface="Arial"/>
                <a:ea typeface="Arial"/>
                <a:cs typeface="Arial"/>
                <a:sym typeface="Arial"/>
              </a:rPr>
              <a:t> because no one should be hungry</a:t>
            </a:r>
            <a:endParaRPr b="1" i="1">
              <a:latin typeface="Arial"/>
              <a:ea typeface="Arial"/>
              <a:cs typeface="Arial"/>
              <a:sym typeface="Arial"/>
            </a:endParaRPr>
          </a:p>
        </p:txBody>
      </p:sp>
      <p:sp>
        <p:nvSpPr>
          <p:cNvPr id="225" name="Google Shape;225;p27"/>
          <p:cNvSpPr txBox="1">
            <a:spLocks noGrp="1"/>
          </p:cNvSpPr>
          <p:nvPr>
            <p:ph type="body" idx="1"/>
          </p:nvPr>
        </p:nvSpPr>
        <p:spPr>
          <a:xfrm>
            <a:off x="180009" y="1908074"/>
            <a:ext cx="4733865" cy="3252820"/>
          </a:xfrm>
          <a:prstGeom prst="rect">
            <a:avLst/>
          </a:prstGeom>
          <a:noFill/>
          <a:ln>
            <a:noFill/>
          </a:ln>
        </p:spPr>
        <p:txBody>
          <a:bodyPr spcFirstLastPara="1" wrap="square" lIns="68569" tIns="34275" rIns="68569" bIns="34275" anchor="t" anchorCtr="0">
            <a:normAutofit/>
          </a:bodyPr>
          <a:lstStyle/>
          <a:p>
            <a:pPr marL="257175" indent="-257175">
              <a:spcBef>
                <a:spcPts val="0"/>
              </a:spcBef>
              <a:buSzPts val="2240"/>
              <a:buFont typeface="Georgia"/>
              <a:buChar char="►"/>
            </a:pPr>
            <a:r>
              <a:rPr lang="en-US" sz="2100" dirty="0">
                <a:latin typeface="Georgia"/>
                <a:ea typeface="Georgia"/>
                <a:cs typeface="Georgia"/>
                <a:sym typeface="Georgia"/>
              </a:rPr>
              <a:t>You can help feed the human spirit.</a:t>
            </a:r>
            <a:endParaRPr sz="2100" dirty="0">
              <a:latin typeface="Georgia"/>
              <a:ea typeface="Georgia"/>
              <a:cs typeface="Georgia"/>
              <a:sym typeface="Georgia"/>
            </a:endParaRPr>
          </a:p>
          <a:p>
            <a:pPr marL="257175" indent="-257175">
              <a:buSzPts val="2240"/>
              <a:buFont typeface="Georgia"/>
              <a:buChar char="►"/>
            </a:pPr>
            <a:r>
              <a:rPr lang="en-US" sz="2100" dirty="0">
                <a:latin typeface="Georgia"/>
                <a:ea typeface="Georgia"/>
                <a:cs typeface="Georgia"/>
                <a:sym typeface="Georgia"/>
              </a:rPr>
              <a:t>Join Oregon Food Bank by donating,</a:t>
            </a:r>
            <a:endParaRPr dirty="0">
              <a:latin typeface="Georgia"/>
              <a:ea typeface="Georgia"/>
              <a:cs typeface="Georgia"/>
              <a:sym typeface="Georgia"/>
            </a:endParaRPr>
          </a:p>
          <a:p>
            <a:pPr marL="257175" indent="0">
              <a:buNone/>
            </a:pPr>
            <a:r>
              <a:rPr lang="en-US" sz="2100" dirty="0">
                <a:latin typeface="Georgia"/>
                <a:ea typeface="Georgia"/>
                <a:cs typeface="Georgia"/>
                <a:sym typeface="Georgia"/>
              </a:rPr>
              <a:t>volunteering, or advocating. </a:t>
            </a:r>
            <a:endParaRPr dirty="0">
              <a:latin typeface="Georgia"/>
              <a:ea typeface="Georgia"/>
              <a:cs typeface="Georgia"/>
              <a:sym typeface="Georgia"/>
            </a:endParaRPr>
          </a:p>
          <a:p>
            <a:pPr marL="257175" indent="-257175">
              <a:buSzPts val="2240"/>
              <a:buFont typeface="Georgia"/>
              <a:buChar char="►"/>
            </a:pPr>
            <a:r>
              <a:rPr lang="en-US" sz="2100" b="1" i="1" dirty="0">
                <a:solidFill>
                  <a:srgbClr val="92D050"/>
                </a:solidFill>
                <a:latin typeface="Georgia"/>
                <a:ea typeface="Georgia"/>
                <a:cs typeface="Georgia"/>
                <a:sym typeface="Georgia"/>
              </a:rPr>
              <a:t>10 pounds = 8 meals</a:t>
            </a:r>
            <a:endParaRPr dirty="0">
              <a:latin typeface="Georgia"/>
              <a:ea typeface="Georgia"/>
              <a:cs typeface="Georgia"/>
              <a:sym typeface="Georgia"/>
            </a:endParaRPr>
          </a:p>
          <a:p>
            <a:pPr marL="257175" indent="-257175">
              <a:buSzPts val="2240"/>
              <a:buFont typeface="Georgia"/>
              <a:buChar char="►"/>
            </a:pPr>
            <a:r>
              <a:rPr lang="en-US" sz="2100" b="1" i="1" dirty="0">
                <a:solidFill>
                  <a:srgbClr val="92D050"/>
                </a:solidFill>
                <a:latin typeface="Georgia"/>
                <a:ea typeface="Georgia"/>
                <a:cs typeface="Georgia"/>
                <a:sym typeface="Georgia"/>
              </a:rPr>
              <a:t>$10= 30 meals</a:t>
            </a:r>
            <a:endParaRPr dirty="0">
              <a:latin typeface="Georgia"/>
              <a:ea typeface="Georgia"/>
              <a:cs typeface="Georgia"/>
              <a:sym typeface="Georgia"/>
            </a:endParaRPr>
          </a:p>
          <a:p>
            <a:pPr marL="257175" indent="-257175">
              <a:buSzPts val="2240"/>
              <a:buFont typeface="Georgia"/>
              <a:buChar char="►"/>
            </a:pPr>
            <a:r>
              <a:rPr lang="en-US" sz="2100" dirty="0">
                <a:latin typeface="Georgia"/>
                <a:ea typeface="Georgia"/>
                <a:cs typeface="Georgia"/>
                <a:sym typeface="Georgia"/>
              </a:rPr>
              <a:t>Tell a message about hunger with your structure</a:t>
            </a:r>
            <a:endParaRPr dirty="0">
              <a:latin typeface="Georgia"/>
              <a:ea typeface="Georgia"/>
              <a:cs typeface="Georgia"/>
              <a:sym typeface="Georgia"/>
            </a:endParaRPr>
          </a:p>
          <a:p>
            <a:pPr marL="257175" indent="-188594">
              <a:buNone/>
            </a:pPr>
            <a:endParaRPr dirty="0"/>
          </a:p>
        </p:txBody>
      </p:sp>
      <p:pic>
        <p:nvPicPr>
          <p:cNvPr id="226" name="Google Shape;226;p27"/>
          <p:cNvPicPr preferRelativeResize="0"/>
          <p:nvPr/>
        </p:nvPicPr>
        <p:blipFill rotWithShape="1">
          <a:blip r:embed="rId3">
            <a:alphaModFix/>
          </a:blip>
          <a:srcRect/>
          <a:stretch/>
        </p:blipFill>
        <p:spPr>
          <a:xfrm>
            <a:off x="6080167" y="879708"/>
            <a:ext cx="3028448" cy="2018965"/>
          </a:xfrm>
          <a:prstGeom prst="rect">
            <a:avLst/>
          </a:prstGeom>
          <a:noFill/>
          <a:ln>
            <a:noFill/>
          </a:ln>
        </p:spPr>
      </p:pic>
      <p:pic>
        <p:nvPicPr>
          <p:cNvPr id="227" name="Google Shape;227;p27"/>
          <p:cNvPicPr preferRelativeResize="0"/>
          <p:nvPr/>
        </p:nvPicPr>
        <p:blipFill rotWithShape="1">
          <a:blip r:embed="rId4">
            <a:alphaModFix/>
          </a:blip>
          <a:srcRect/>
          <a:stretch/>
        </p:blipFill>
        <p:spPr>
          <a:xfrm>
            <a:off x="4913866" y="2610576"/>
            <a:ext cx="3128789" cy="2085859"/>
          </a:xfrm>
          <a:prstGeom prst="rect">
            <a:avLst/>
          </a:prstGeom>
          <a:noFill/>
          <a:ln>
            <a:noFill/>
          </a:ln>
        </p:spPr>
      </p:pic>
      <p:pic>
        <p:nvPicPr>
          <p:cNvPr id="228" name="Google Shape;228;p27"/>
          <p:cNvPicPr preferRelativeResize="0"/>
          <p:nvPr/>
        </p:nvPicPr>
        <p:blipFill>
          <a:blip r:embed="rId5">
            <a:alphaModFix/>
          </a:blip>
          <a:stretch>
            <a:fillRect/>
          </a:stretch>
        </p:blipFill>
        <p:spPr>
          <a:xfrm>
            <a:off x="6669151" y="4007512"/>
            <a:ext cx="2276063" cy="193502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710"/>
            <a:ext cx="7772400" cy="1470025"/>
          </a:xfrm>
        </p:spPr>
        <p:txBody>
          <a:bodyPr/>
          <a:lstStyle/>
          <a:p>
            <a:r>
              <a:rPr lang="en-US" u="sng" dirty="0"/>
              <a:t>Questions?</a:t>
            </a:r>
          </a:p>
        </p:txBody>
      </p:sp>
      <p:pic>
        <p:nvPicPr>
          <p:cNvPr id="5" name="Picture 4" descr="canstruction new logo 2012 cro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586" y="3084149"/>
            <a:ext cx="6693408" cy="218541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6586" y="86380"/>
            <a:ext cx="2097024" cy="2978904"/>
          </a:xfrm>
          <a:prstGeom prst="rect">
            <a:avLst/>
          </a:prstGeom>
        </p:spPr>
      </p:pic>
      <p:sp>
        <p:nvSpPr>
          <p:cNvPr id="3" name="TextBox 2">
            <a:extLst>
              <a:ext uri="{FF2B5EF4-FFF2-40B4-BE49-F238E27FC236}">
                <a16:creationId xmlns:a16="http://schemas.microsoft.com/office/drawing/2014/main" id="{75712854-5E95-43DA-A2EF-1779116D075D}"/>
              </a:ext>
            </a:extLst>
          </p:cNvPr>
          <p:cNvSpPr txBox="1"/>
          <p:nvPr/>
        </p:nvSpPr>
        <p:spPr>
          <a:xfrm>
            <a:off x="1230702" y="5622985"/>
            <a:ext cx="697014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Canstructionpdx.org | @</a:t>
            </a:r>
            <a:r>
              <a:rPr lang="en-US" dirty="0" err="1">
                <a:cs typeface="Calibri"/>
              </a:rPr>
              <a:t>canstructionpdx</a:t>
            </a:r>
            <a:r>
              <a:rPr lang="en-US" dirty="0">
                <a:cs typeface="Calibri"/>
              </a:rPr>
              <a:t> | #</a:t>
            </a:r>
            <a:r>
              <a:rPr lang="en-US" dirty="0" err="1">
                <a:cs typeface="Calibri"/>
              </a:rPr>
              <a:t>designbuildfeed</a:t>
            </a:r>
          </a:p>
        </p:txBody>
      </p:sp>
      <p:pic>
        <p:nvPicPr>
          <p:cNvPr id="6" name="Picture 6" descr="A close up of a logo&#10;&#10;Description generated with high confidence">
            <a:extLst>
              <a:ext uri="{FF2B5EF4-FFF2-40B4-BE49-F238E27FC236}">
                <a16:creationId xmlns:a16="http://schemas.microsoft.com/office/drawing/2014/main" id="{7E8C0B0C-0760-4D8A-A1A2-6D3A80430BDE}"/>
              </a:ext>
            </a:extLst>
          </p:cNvPr>
          <p:cNvPicPr>
            <a:picLocks noChangeAspect="1"/>
          </p:cNvPicPr>
          <p:nvPr/>
        </p:nvPicPr>
        <p:blipFill>
          <a:blip r:embed="rId5"/>
          <a:stretch>
            <a:fillRect/>
          </a:stretch>
        </p:blipFill>
        <p:spPr>
          <a:xfrm>
            <a:off x="3562889" y="5989967"/>
            <a:ext cx="2190750" cy="571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6196DC-2E22-3647-8FE7-880682FC85AA}"/>
              </a:ext>
            </a:extLst>
          </p:cNvPr>
          <p:cNvSpPr>
            <a:spLocks noGrp="1"/>
          </p:cNvSpPr>
          <p:nvPr>
            <p:ph type="title"/>
          </p:nvPr>
        </p:nvSpPr>
        <p:spPr>
          <a:xfrm>
            <a:off x="457200" y="228600"/>
            <a:ext cx="6347714" cy="1320800"/>
          </a:xfrm>
        </p:spPr>
        <p:txBody>
          <a:bodyPr/>
          <a:lstStyle/>
          <a:p>
            <a:r>
              <a:rPr lang="en-US" dirty="0">
                <a:solidFill>
                  <a:srgbClr val="00B0F0"/>
                </a:solidFill>
              </a:rPr>
              <a:t>Why</a:t>
            </a:r>
            <a:r>
              <a:rPr lang="en-US" dirty="0"/>
              <a:t> Participate?</a:t>
            </a:r>
          </a:p>
        </p:txBody>
      </p:sp>
      <p:pic>
        <p:nvPicPr>
          <p:cNvPr id="14" name="Content Placeholder 13">
            <a:extLst>
              <a:ext uri="{FF2B5EF4-FFF2-40B4-BE49-F238E27FC236}">
                <a16:creationId xmlns:a16="http://schemas.microsoft.com/office/drawing/2014/main" id="{50AD305A-5413-4E4F-A5C5-A549D29DE5E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02695" y="2160918"/>
            <a:ext cx="3488305" cy="3501385"/>
          </a:xfrm>
        </p:spPr>
      </p:pic>
      <p:sp>
        <p:nvSpPr>
          <p:cNvPr id="13" name="Content Placeholder 12">
            <a:extLst>
              <a:ext uri="{FF2B5EF4-FFF2-40B4-BE49-F238E27FC236}">
                <a16:creationId xmlns:a16="http://schemas.microsoft.com/office/drawing/2014/main" id="{BBC3623B-2A88-634B-AB5F-7C357E4006B8}"/>
              </a:ext>
            </a:extLst>
          </p:cNvPr>
          <p:cNvSpPr>
            <a:spLocks noGrp="1"/>
          </p:cNvSpPr>
          <p:nvPr>
            <p:ph sz="half" idx="2"/>
          </p:nvPr>
        </p:nvSpPr>
        <p:spPr>
          <a:xfrm>
            <a:off x="4953000" y="1930401"/>
            <a:ext cx="3962400" cy="4111292"/>
          </a:xfrm>
        </p:spPr>
        <p:txBody>
          <a:bodyPr>
            <a:normAutofit/>
          </a:bodyPr>
          <a:lstStyle/>
          <a:p>
            <a:r>
              <a:rPr lang="en-US" sz="2800" dirty="0"/>
              <a:t>Help fight hunger in the Portland metro area.</a:t>
            </a:r>
          </a:p>
          <a:p>
            <a:r>
              <a:rPr lang="en-US" sz="2800" dirty="0"/>
              <a:t>Networking and positive exposure.</a:t>
            </a:r>
          </a:p>
          <a:p>
            <a:r>
              <a:rPr lang="en-US" sz="2800" dirty="0"/>
              <a:t>Team Building with your office &amp; others.</a:t>
            </a:r>
          </a:p>
          <a:p>
            <a:r>
              <a:rPr lang="en-US" sz="2800" dirty="0"/>
              <a:t>Fun!</a:t>
            </a:r>
          </a:p>
          <a:p>
            <a:pPr marL="0" indent="0">
              <a:buNone/>
            </a:pPr>
            <a:endParaRPr lang="en-US" dirty="0"/>
          </a:p>
        </p:txBody>
      </p:sp>
    </p:spTree>
    <p:extLst>
      <p:ext uri="{BB962C8B-B14F-4D97-AF65-F5344CB8AC3E}">
        <p14:creationId xmlns:p14="http://schemas.microsoft.com/office/powerpoint/2010/main" val="101465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6196DC-2E22-3647-8FE7-880682FC85AA}"/>
              </a:ext>
            </a:extLst>
          </p:cNvPr>
          <p:cNvSpPr>
            <a:spLocks noGrp="1"/>
          </p:cNvSpPr>
          <p:nvPr>
            <p:ph type="title"/>
          </p:nvPr>
        </p:nvSpPr>
        <p:spPr>
          <a:xfrm>
            <a:off x="457200" y="228600"/>
            <a:ext cx="6347714" cy="1320800"/>
          </a:xfrm>
        </p:spPr>
        <p:txBody>
          <a:bodyPr/>
          <a:lstStyle/>
          <a:p>
            <a:r>
              <a:rPr lang="en-US" dirty="0">
                <a:solidFill>
                  <a:srgbClr val="00B0F0"/>
                </a:solidFill>
              </a:rPr>
              <a:t>How </a:t>
            </a:r>
            <a:r>
              <a:rPr lang="en-US" dirty="0"/>
              <a:t>can I Participate?</a:t>
            </a:r>
          </a:p>
        </p:txBody>
      </p:sp>
      <p:sp>
        <p:nvSpPr>
          <p:cNvPr id="13" name="Content Placeholder 12">
            <a:extLst>
              <a:ext uri="{FF2B5EF4-FFF2-40B4-BE49-F238E27FC236}">
                <a16:creationId xmlns:a16="http://schemas.microsoft.com/office/drawing/2014/main" id="{BBC3623B-2A88-634B-AB5F-7C357E4006B8}"/>
              </a:ext>
            </a:extLst>
          </p:cNvPr>
          <p:cNvSpPr>
            <a:spLocks noGrp="1"/>
          </p:cNvSpPr>
          <p:nvPr>
            <p:ph sz="half" idx="2"/>
          </p:nvPr>
        </p:nvSpPr>
        <p:spPr>
          <a:xfrm>
            <a:off x="4953000" y="1930401"/>
            <a:ext cx="3962400" cy="4111292"/>
          </a:xfrm>
        </p:spPr>
        <p:txBody>
          <a:bodyPr>
            <a:normAutofit/>
          </a:bodyPr>
          <a:lstStyle/>
          <a:p>
            <a:r>
              <a:rPr lang="en-US" sz="2800" dirty="0"/>
              <a:t>Donate and sponsor the event</a:t>
            </a:r>
          </a:p>
          <a:p>
            <a:r>
              <a:rPr lang="en-US" sz="2800" dirty="0"/>
              <a:t>Volunteer for the committee</a:t>
            </a:r>
          </a:p>
          <a:p>
            <a:r>
              <a:rPr lang="en-US" sz="2800" dirty="0"/>
              <a:t>Create a Design Team</a:t>
            </a:r>
          </a:p>
          <a:p>
            <a:r>
              <a:rPr lang="en-US" sz="2800" dirty="0"/>
              <a:t>Coloring contest - June</a:t>
            </a:r>
          </a:p>
          <a:p>
            <a:r>
              <a:rPr lang="en-US" sz="2800" dirty="0"/>
              <a:t>Stack-at-Home on Social Media - July</a:t>
            </a:r>
          </a:p>
          <a:p>
            <a:pPr marL="0" indent="0">
              <a:buNone/>
            </a:pPr>
            <a:endParaRPr lang="en-US" dirty="0"/>
          </a:p>
        </p:txBody>
      </p:sp>
      <p:pic>
        <p:nvPicPr>
          <p:cNvPr id="6" name="Picture 2" descr="Image result for disney canstruction">
            <a:extLst>
              <a:ext uri="{FF2B5EF4-FFF2-40B4-BE49-F238E27FC236}">
                <a16:creationId xmlns:a16="http://schemas.microsoft.com/office/drawing/2014/main" id="{C6140211-49E6-AD4F-8211-830C3FE2DBBD}"/>
              </a:ext>
            </a:extLst>
          </p:cNvPr>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a:stretch/>
        </p:blipFill>
        <p:spPr bwMode="auto">
          <a:xfrm>
            <a:off x="347186" y="1930400"/>
            <a:ext cx="4585033" cy="3272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4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662"/>
            <a:ext cx="7924800" cy="838200"/>
          </a:xfrm>
        </p:spPr>
        <p:txBody>
          <a:bodyPr>
            <a:normAutofit/>
          </a:bodyPr>
          <a:lstStyle/>
          <a:p>
            <a:r>
              <a:rPr lang="en-US" dirty="0"/>
              <a:t>Show us the </a:t>
            </a:r>
            <a:r>
              <a:rPr lang="en-US" dirty="0">
                <a:solidFill>
                  <a:srgbClr val="00B0F0"/>
                </a:solidFill>
              </a:rPr>
              <a:t>Community</a:t>
            </a:r>
            <a:endParaRPr lang="en-US" dirty="0"/>
          </a:p>
        </p:txBody>
      </p:sp>
      <p:sp>
        <p:nvSpPr>
          <p:cNvPr id="3" name="Content Placeholder 2"/>
          <p:cNvSpPr>
            <a:spLocks noGrp="1"/>
          </p:cNvSpPr>
          <p:nvPr>
            <p:ph sz="half" idx="1"/>
          </p:nvPr>
        </p:nvSpPr>
        <p:spPr>
          <a:xfrm>
            <a:off x="515566" y="1383109"/>
            <a:ext cx="4038600" cy="4244181"/>
          </a:xfrm>
        </p:spPr>
        <p:txBody>
          <a:bodyPr>
            <a:normAutofit/>
          </a:bodyPr>
          <a:lstStyle/>
          <a:p>
            <a:r>
              <a:rPr lang="en-US" sz="2800" dirty="0"/>
              <a:t>Coloring Contest</a:t>
            </a:r>
          </a:p>
          <a:p>
            <a:r>
              <a:rPr lang="en-US" sz="2800" dirty="0"/>
              <a:t>Stacking at Home - Social Media Challenge</a:t>
            </a:r>
          </a:p>
          <a:p>
            <a:r>
              <a:rPr lang="en-US" sz="2800" dirty="0"/>
              <a:t>Fundraising</a:t>
            </a:r>
          </a:p>
          <a:p>
            <a:endParaRPr lang="en-US" sz="2800" dirty="0"/>
          </a:p>
          <a:p>
            <a:pPr marL="0" indent="0">
              <a:buNone/>
            </a:pPr>
            <a:endParaRPr lang="en-US" sz="2800" dirty="0"/>
          </a:p>
        </p:txBody>
      </p:sp>
      <p:pic>
        <p:nvPicPr>
          <p:cNvPr id="6" name="Picture 5" descr="A board game on a carpet&#10;&#10;Description automatically generated with medium confidence">
            <a:extLst>
              <a:ext uri="{FF2B5EF4-FFF2-40B4-BE49-F238E27FC236}">
                <a16:creationId xmlns:a16="http://schemas.microsoft.com/office/drawing/2014/main" id="{037885D9-710D-4A64-A421-EE0D6D2DDF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943" t="35632" r="19157" b="2298"/>
          <a:stretch/>
        </p:blipFill>
        <p:spPr>
          <a:xfrm>
            <a:off x="2377932" y="3657600"/>
            <a:ext cx="1967089" cy="2470297"/>
          </a:xfrm>
          <a:prstGeom prst="rect">
            <a:avLst/>
          </a:prstGeom>
        </p:spPr>
      </p:pic>
      <p:pic>
        <p:nvPicPr>
          <p:cNvPr id="1026" name="Picture 2" descr="Dale Keown hulk face, in TOM SMITH 30 year veteran professional COLORIST  !'s #1aAAAAAAA 2016 REVIEW ART FROM MY 25 YEAR COMIC CAREER Comic Art  Gallery Room">
            <a:extLst>
              <a:ext uri="{FF2B5EF4-FFF2-40B4-BE49-F238E27FC236}">
                <a16:creationId xmlns:a16="http://schemas.microsoft.com/office/drawing/2014/main" id="{66C747B4-2F3C-4E28-92D5-4C2CABF85B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657600"/>
            <a:ext cx="1654870" cy="24702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A3F6247-3173-4167-9DBB-78BFC5A3F48F}"/>
              </a:ext>
            </a:extLst>
          </p:cNvPr>
          <p:cNvPicPr>
            <a:picLocks noChangeAspect="1"/>
          </p:cNvPicPr>
          <p:nvPr/>
        </p:nvPicPr>
        <p:blipFill>
          <a:blip r:embed="rId5"/>
          <a:stretch>
            <a:fillRect/>
          </a:stretch>
        </p:blipFill>
        <p:spPr>
          <a:xfrm>
            <a:off x="4967721" y="1047126"/>
            <a:ext cx="4014787" cy="1233881"/>
          </a:xfrm>
          <a:prstGeom prst="rect">
            <a:avLst/>
          </a:prstGeom>
        </p:spPr>
      </p:pic>
      <p:sp>
        <p:nvSpPr>
          <p:cNvPr id="16" name="Rectangle 15">
            <a:extLst>
              <a:ext uri="{FF2B5EF4-FFF2-40B4-BE49-F238E27FC236}">
                <a16:creationId xmlns:a16="http://schemas.microsoft.com/office/drawing/2014/main" id="{12D56E91-47E3-47DC-9846-6BD191A2E881}"/>
              </a:ext>
            </a:extLst>
          </p:cNvPr>
          <p:cNvSpPr/>
          <p:nvPr/>
        </p:nvSpPr>
        <p:spPr>
          <a:xfrm>
            <a:off x="5029200" y="2052407"/>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DF14D16-AB63-479B-A652-EFB8EB49A092}"/>
              </a:ext>
            </a:extLst>
          </p:cNvPr>
          <p:cNvPicPr>
            <a:picLocks noChangeAspect="1"/>
          </p:cNvPicPr>
          <p:nvPr/>
        </p:nvPicPr>
        <p:blipFill>
          <a:blip r:embed="rId6"/>
          <a:stretch>
            <a:fillRect/>
          </a:stretch>
        </p:blipFill>
        <p:spPr>
          <a:xfrm>
            <a:off x="4967721" y="2258309"/>
            <a:ext cx="3755041" cy="3833181"/>
          </a:xfrm>
          <a:prstGeom prst="rect">
            <a:avLst/>
          </a:prstGeom>
        </p:spPr>
      </p:pic>
    </p:spTree>
    <p:extLst>
      <p:ext uri="{BB962C8B-B14F-4D97-AF65-F5344CB8AC3E}">
        <p14:creationId xmlns:p14="http://schemas.microsoft.com/office/powerpoint/2010/main" val="169094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86" y="228600"/>
            <a:ext cx="6347714" cy="1320800"/>
          </a:xfrm>
        </p:spPr>
        <p:txBody>
          <a:bodyPr/>
          <a:lstStyle/>
          <a:p>
            <a:r>
              <a:rPr lang="en-US" dirty="0"/>
              <a:t>Become a </a:t>
            </a:r>
            <a:r>
              <a:rPr lang="en-US" dirty="0">
                <a:solidFill>
                  <a:srgbClr val="00B0F0"/>
                </a:solidFill>
              </a:rPr>
              <a:t>Sponsor</a:t>
            </a:r>
          </a:p>
        </p:txBody>
      </p:sp>
      <p:sp>
        <p:nvSpPr>
          <p:cNvPr id="6" name="Content Placeholder 5">
            <a:extLst>
              <a:ext uri="{FF2B5EF4-FFF2-40B4-BE49-F238E27FC236}">
                <a16:creationId xmlns:a16="http://schemas.microsoft.com/office/drawing/2014/main" id="{7C9628C9-FCD2-4CF8-8328-656A817D205D}"/>
              </a:ext>
            </a:extLst>
          </p:cNvPr>
          <p:cNvSpPr>
            <a:spLocks noGrp="1"/>
          </p:cNvSpPr>
          <p:nvPr>
            <p:ph sz="half" idx="1"/>
          </p:nvPr>
        </p:nvSpPr>
        <p:spPr>
          <a:xfrm>
            <a:off x="499748" y="1676400"/>
            <a:ext cx="3886200" cy="3880772"/>
          </a:xfrm>
        </p:spPr>
        <p:txBody>
          <a:bodyPr>
            <a:normAutofit/>
          </a:bodyPr>
          <a:lstStyle/>
          <a:p>
            <a:r>
              <a:rPr lang="en-US" sz="2800" dirty="0"/>
              <a:t>Help this event be possible</a:t>
            </a:r>
          </a:p>
          <a:p>
            <a:r>
              <a:rPr lang="en-US" sz="2800" dirty="0"/>
              <a:t>Menu of Giving available for cash donations</a:t>
            </a:r>
            <a:endParaRPr lang="en-US" sz="2800" dirty="0">
              <a:highlight>
                <a:srgbClr val="FFFF00"/>
              </a:highlight>
            </a:endParaRPr>
          </a:p>
          <a:p>
            <a:r>
              <a:rPr lang="en-US" sz="2800" dirty="0"/>
              <a:t>Email: </a:t>
            </a:r>
            <a:r>
              <a:rPr lang="en-US" sz="2000" dirty="0" err="1">
                <a:solidFill>
                  <a:srgbClr val="00B0F0"/>
                </a:solidFill>
              </a:rPr>
              <a:t>sponsors@canstructionpdx.org</a:t>
            </a:r>
            <a:endParaRPr lang="en-US" sz="2000" dirty="0">
              <a:solidFill>
                <a:srgbClr val="00B0F0"/>
              </a:solidFill>
            </a:endParaRPr>
          </a:p>
        </p:txBody>
      </p:sp>
      <p:pic>
        <p:nvPicPr>
          <p:cNvPr id="4" name="Picture 3" descr="A picture containing text&#10;&#10;Description automatically generated">
            <a:extLst>
              <a:ext uri="{FF2B5EF4-FFF2-40B4-BE49-F238E27FC236}">
                <a16:creationId xmlns:a16="http://schemas.microsoft.com/office/drawing/2014/main" id="{9CC16D17-60BF-4CD3-8A07-E94DB302EF95}"/>
              </a:ext>
            </a:extLst>
          </p:cNvPr>
          <p:cNvPicPr>
            <a:picLocks noChangeAspect="1"/>
          </p:cNvPicPr>
          <p:nvPr/>
        </p:nvPicPr>
        <p:blipFill rotWithShape="1">
          <a:blip r:embed="rId3">
            <a:extLst>
              <a:ext uri="{28A0092B-C50C-407E-A947-70E740481C1C}">
                <a14:useLocalDpi xmlns:a14="http://schemas.microsoft.com/office/drawing/2010/main" val="0"/>
              </a:ext>
            </a:extLst>
          </a:blip>
          <a:srcRect l="7030" r="256" b="22222"/>
          <a:stretch/>
        </p:blipFill>
        <p:spPr>
          <a:xfrm>
            <a:off x="4212077" y="1549400"/>
            <a:ext cx="4953000" cy="3880772"/>
          </a:xfrm>
          <a:prstGeom prst="rect">
            <a:avLst/>
          </a:prstGeom>
        </p:spPr>
      </p:pic>
      <p:sp>
        <p:nvSpPr>
          <p:cNvPr id="3" name="Rectangle 2">
            <a:extLst>
              <a:ext uri="{FF2B5EF4-FFF2-40B4-BE49-F238E27FC236}">
                <a16:creationId xmlns:a16="http://schemas.microsoft.com/office/drawing/2014/main" id="{F527B1B2-6BFA-4E0C-8156-3BEB9F149E52}"/>
              </a:ext>
            </a:extLst>
          </p:cNvPr>
          <p:cNvSpPr/>
          <p:nvPr/>
        </p:nvSpPr>
        <p:spPr>
          <a:xfrm>
            <a:off x="4343400" y="4038600"/>
            <a:ext cx="990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60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3504" y="274638"/>
            <a:ext cx="4926696" cy="1143000"/>
          </a:xfrm>
        </p:spPr>
        <p:txBody>
          <a:bodyPr/>
          <a:lstStyle/>
          <a:p>
            <a:r>
              <a:rPr lang="en-US" dirty="0"/>
              <a:t>Volunteering</a:t>
            </a:r>
          </a:p>
        </p:txBody>
      </p:sp>
      <p:pic>
        <p:nvPicPr>
          <p:cNvPr id="6" name="Content Placeholder 5">
            <a:extLst>
              <a:ext uri="{FF2B5EF4-FFF2-40B4-BE49-F238E27FC236}">
                <a16:creationId xmlns:a16="http://schemas.microsoft.com/office/drawing/2014/main" id="{60B4669A-443A-4EE8-A9E6-3EDB176DA95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67200" y="1905000"/>
            <a:ext cx="4738659" cy="3946073"/>
          </a:xfrm>
        </p:spPr>
      </p:pic>
      <p:sp>
        <p:nvSpPr>
          <p:cNvPr id="9" name="Content Placeholder 7">
            <a:extLst>
              <a:ext uri="{FF2B5EF4-FFF2-40B4-BE49-F238E27FC236}">
                <a16:creationId xmlns:a16="http://schemas.microsoft.com/office/drawing/2014/main" id="{05D54B76-191B-43AD-B524-8E0D70258913}"/>
              </a:ext>
            </a:extLst>
          </p:cNvPr>
          <p:cNvSpPr txBox="1">
            <a:spLocks/>
          </p:cNvSpPr>
          <p:nvPr/>
        </p:nvSpPr>
        <p:spPr>
          <a:xfrm>
            <a:off x="457200" y="1676400"/>
            <a:ext cx="4038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None/>
            </a:pPr>
            <a:r>
              <a:rPr lang="en-US" sz="2800" dirty="0"/>
              <a:t>Committee Members:</a:t>
            </a:r>
          </a:p>
          <a:p>
            <a:pPr marL="400050" indent="-285750"/>
            <a:r>
              <a:rPr lang="en-US" sz="2800" dirty="0"/>
              <a:t>Marketing / Contacts</a:t>
            </a:r>
          </a:p>
          <a:p>
            <a:pPr marL="400050" indent="-285750"/>
            <a:r>
              <a:rPr lang="en-US" sz="2800" dirty="0"/>
              <a:t>Community outreach</a:t>
            </a:r>
          </a:p>
          <a:p>
            <a:pPr marL="400050" indent="-285750"/>
            <a:r>
              <a:rPr lang="en-US" sz="2800" dirty="0"/>
              <a:t>General help</a:t>
            </a:r>
          </a:p>
          <a:p>
            <a:pPr marL="400050" indent="-285750"/>
            <a:endParaRPr lang="en-US" sz="2800" dirty="0"/>
          </a:p>
          <a:p>
            <a:pPr marL="114300" indent="0">
              <a:buNone/>
            </a:pPr>
            <a:r>
              <a:rPr lang="en-US" sz="2800" dirty="0"/>
              <a:t>Email: </a:t>
            </a:r>
            <a:r>
              <a:rPr lang="en-US" sz="2200" dirty="0">
                <a:solidFill>
                  <a:srgbClr val="00B0F0"/>
                </a:solidFill>
              </a:rPr>
              <a:t>info@canstructionpdx.org</a:t>
            </a:r>
            <a:r>
              <a:rPr lang="en-US" sz="2800" dirty="0"/>
              <a:t>				</a:t>
            </a:r>
          </a:p>
        </p:txBody>
      </p:sp>
      <p:pic>
        <p:nvPicPr>
          <p:cNvPr id="7" name="Picture 6" descr="Logo, company name&#10;&#10;Description automatically generated">
            <a:extLst>
              <a:ext uri="{FF2B5EF4-FFF2-40B4-BE49-F238E27FC236}">
                <a16:creationId xmlns:a16="http://schemas.microsoft.com/office/drawing/2014/main" id="{369D26DF-43AA-46A3-842B-713FF3FD51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2914" y="6266"/>
            <a:ext cx="3521086" cy="1449859"/>
          </a:xfrm>
          <a:prstGeom prst="rect">
            <a:avLst/>
          </a:prstGeom>
        </p:spPr>
      </p:pic>
    </p:spTree>
    <p:extLst>
      <p:ext uri="{BB962C8B-B14F-4D97-AF65-F5344CB8AC3E}">
        <p14:creationId xmlns:p14="http://schemas.microsoft.com/office/powerpoint/2010/main" val="393757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86" y="229645"/>
            <a:ext cx="6347714" cy="1320800"/>
          </a:xfrm>
        </p:spPr>
        <p:txBody>
          <a:bodyPr>
            <a:normAutofit fontScale="90000"/>
          </a:bodyPr>
          <a:lstStyle/>
          <a:p>
            <a:r>
              <a:rPr lang="en-US" dirty="0"/>
              <a:t>Create a Virtual </a:t>
            </a:r>
            <a:r>
              <a:rPr lang="en-US" dirty="0">
                <a:solidFill>
                  <a:srgbClr val="00B0F0"/>
                </a:solidFill>
              </a:rPr>
              <a:t>Design Team</a:t>
            </a:r>
          </a:p>
        </p:txBody>
      </p:sp>
      <p:pic>
        <p:nvPicPr>
          <p:cNvPr id="1026" name="Picture 2" descr="Try a Silent Zoom Meeting | Forge">
            <a:extLst>
              <a:ext uri="{FF2B5EF4-FFF2-40B4-BE49-F238E27FC236}">
                <a16:creationId xmlns:a16="http://schemas.microsoft.com/office/drawing/2014/main" id="{3665CBC1-47BF-4A1C-B4BC-58197FD354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828800"/>
            <a:ext cx="4227820" cy="281781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7">
            <a:extLst>
              <a:ext uri="{FF2B5EF4-FFF2-40B4-BE49-F238E27FC236}">
                <a16:creationId xmlns:a16="http://schemas.microsoft.com/office/drawing/2014/main" id="{7CC8A77C-42D3-4E62-9C5E-7350B0EB035A}"/>
              </a:ext>
            </a:extLst>
          </p:cNvPr>
          <p:cNvSpPr txBox="1">
            <a:spLocks/>
          </p:cNvSpPr>
          <p:nvPr/>
        </p:nvSpPr>
        <p:spPr>
          <a:xfrm>
            <a:off x="4800600" y="1700755"/>
            <a:ext cx="4038600"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457200"/>
            <a:r>
              <a:rPr lang="en-US" sz="2800" dirty="0"/>
              <a:t>As one company:</a:t>
            </a:r>
          </a:p>
          <a:p>
            <a:pPr marL="971550" lvl="1" indent="-457200"/>
            <a:r>
              <a:rPr lang="en-US" sz="2400" dirty="0"/>
              <a:t>All from one firm</a:t>
            </a:r>
          </a:p>
          <a:p>
            <a:pPr marL="971550" lvl="1" indent="-457200"/>
            <a:r>
              <a:rPr lang="en-US" sz="2400" dirty="0"/>
              <a:t>Multiple offices</a:t>
            </a:r>
          </a:p>
          <a:p>
            <a:pPr marL="571500" indent="-457200"/>
            <a:r>
              <a:rPr lang="en-US" sz="2800" dirty="0"/>
              <a:t>Team up with another company</a:t>
            </a:r>
          </a:p>
        </p:txBody>
      </p:sp>
    </p:spTree>
    <p:extLst>
      <p:ext uri="{BB962C8B-B14F-4D97-AF65-F5344CB8AC3E}">
        <p14:creationId xmlns:p14="http://schemas.microsoft.com/office/powerpoint/2010/main" val="1764077948"/>
      </p:ext>
    </p:extLst>
  </p:cSld>
  <p:clrMapOvr>
    <a:masterClrMapping/>
  </p:clrMapOvr>
</p:sld>
</file>

<file path=ppt/theme/theme1.xml><?xml version="1.0" encoding="utf-8"?>
<a:theme xmlns:a="http://schemas.openxmlformats.org/drawingml/2006/main" name="4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4713</TotalTime>
  <Words>3009</Words>
  <Application>Microsoft Office PowerPoint</Application>
  <PresentationFormat>Letter Paper (8.5x11 in)</PresentationFormat>
  <Paragraphs>253</Paragraphs>
  <Slides>32</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Georgia</vt:lpstr>
      <vt:lpstr>Noto Sans Symbols</vt:lpstr>
      <vt:lpstr>Roboto</vt:lpstr>
      <vt:lpstr>Times New Roman</vt:lpstr>
      <vt:lpstr>Trebuchet MS</vt:lpstr>
      <vt:lpstr>4_Office Theme</vt:lpstr>
      <vt:lpstr>Facet</vt:lpstr>
      <vt:lpstr>2021 Virtual CAN Opener</vt:lpstr>
      <vt:lpstr>Meeting Outline</vt:lpstr>
      <vt:lpstr>Virtual Canstruction?</vt:lpstr>
      <vt:lpstr>Why Participate?</vt:lpstr>
      <vt:lpstr>How can I Participate?</vt:lpstr>
      <vt:lpstr>Show us the Community</vt:lpstr>
      <vt:lpstr>Become a Sponsor</vt:lpstr>
      <vt:lpstr>Volunteering</vt:lpstr>
      <vt:lpstr>Create a Virtual Design Team</vt:lpstr>
      <vt:lpstr>Be Inspired; Be a Voice</vt:lpstr>
      <vt:lpstr>Make an Impact</vt:lpstr>
      <vt:lpstr>Virtual Event Tips &amp; Ideas</vt:lpstr>
      <vt:lpstr>And the winner is…</vt:lpstr>
      <vt:lpstr>Event Rules</vt:lpstr>
      <vt:lpstr>Virtual Food  </vt:lpstr>
      <vt:lpstr>Virtual Food  </vt:lpstr>
      <vt:lpstr>Virtual Design Regulations</vt:lpstr>
      <vt:lpstr>Submissions Schedule</vt:lpstr>
      <vt:lpstr>Virtual Event</vt:lpstr>
      <vt:lpstr>Virtual Gala</vt:lpstr>
      <vt:lpstr>Need Help?  </vt:lpstr>
      <vt:lpstr>PowerPoint Presentation</vt:lpstr>
      <vt:lpstr>About Us</vt:lpstr>
      <vt:lpstr>Locations </vt:lpstr>
      <vt:lpstr>Hunger in Oregon </vt:lpstr>
      <vt:lpstr>COVID Response </vt:lpstr>
      <vt:lpstr>Why are Oregonians Hungry?</vt:lpstr>
      <vt:lpstr>Equity at OFB </vt:lpstr>
      <vt:lpstr>Equity con’t </vt:lpstr>
      <vt:lpstr>Emerging Stronger Together </vt:lpstr>
      <vt:lpstr>Make a difference … because no one should be hungry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Amber Corsen</dc:creator>
  <cp:lastModifiedBy>Christopher Mount</cp:lastModifiedBy>
  <cp:revision>462</cp:revision>
  <cp:lastPrinted>2016-04-19T20:45:15Z</cp:lastPrinted>
  <dcterms:created xsi:type="dcterms:W3CDTF">2013-12-03T01:38:49Z</dcterms:created>
  <dcterms:modified xsi:type="dcterms:W3CDTF">2021-05-26T00:40:28Z</dcterms:modified>
</cp:coreProperties>
</file>